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0160000" cy="13246100"/>
  <p:notesSz cx="6858000" cy="9144000"/>
  <p:embeddedFontLs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14879"/>
            <a:ext cx="8636000" cy="28393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7506124"/>
            <a:ext cx="7112000" cy="338511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5A642-4A8E-4F11-8025-2A2ACBC17D2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379155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A642-4A8E-4F11-8025-2A2ACBC17D2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235506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530461"/>
            <a:ext cx="2286000" cy="11302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530461"/>
            <a:ext cx="6688667" cy="1130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A642-4A8E-4F11-8025-2A2ACBC17D2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357857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A642-4A8E-4F11-8025-2A2ACBC17D2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21575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8511848"/>
            <a:ext cx="8636000" cy="263082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5614264"/>
            <a:ext cx="8636000" cy="289758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5A642-4A8E-4F11-8025-2A2ACBC17D2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404790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3090759"/>
            <a:ext cx="4487333" cy="87418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3090759"/>
            <a:ext cx="4487333" cy="87418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F5A642-4A8E-4F11-8025-2A2ACBC17D2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272579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965043"/>
            <a:ext cx="4489098" cy="1235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4200731"/>
            <a:ext cx="4489098" cy="7631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2965043"/>
            <a:ext cx="4490861" cy="1235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4200731"/>
            <a:ext cx="4490861" cy="7631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5A642-4A8E-4F11-8025-2A2ACBC17D27}"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294022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5A642-4A8E-4F11-8025-2A2ACBC17D27}"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422480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A642-4A8E-4F11-8025-2A2ACBC17D27}"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81816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527391"/>
            <a:ext cx="3342570" cy="224447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527394"/>
            <a:ext cx="5679722" cy="11305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2771872"/>
            <a:ext cx="3342570" cy="90607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A642-4A8E-4F11-8025-2A2ACBC17D2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411999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9272270"/>
            <a:ext cx="6096000" cy="109464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1183564"/>
            <a:ext cx="6096000" cy="79476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10366914"/>
            <a:ext cx="6096000" cy="15545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A642-4A8E-4F11-8025-2A2ACBC17D2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32543-C16F-417D-B261-D512B70FB188}" type="slidenum">
              <a:rPr lang="en-US" smtClean="0"/>
              <a:t>‹#›</a:t>
            </a:fld>
            <a:endParaRPr lang="en-US"/>
          </a:p>
        </p:txBody>
      </p:sp>
    </p:spTree>
    <p:extLst>
      <p:ext uri="{BB962C8B-B14F-4D97-AF65-F5344CB8AC3E}">
        <p14:creationId xmlns:p14="http://schemas.microsoft.com/office/powerpoint/2010/main" val="423645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530458"/>
            <a:ext cx="9144000" cy="220768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3090759"/>
            <a:ext cx="9144000" cy="87418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12277175"/>
            <a:ext cx="2370667" cy="705232"/>
          </a:xfrm>
          <a:prstGeom prst="rect">
            <a:avLst/>
          </a:prstGeom>
        </p:spPr>
        <p:txBody>
          <a:bodyPr vert="horz" lIns="91440" tIns="45720" rIns="91440" bIns="45720" rtlCol="0" anchor="ctr"/>
          <a:lstStyle>
            <a:lvl1pPr algn="l">
              <a:defRPr sz="1200">
                <a:solidFill>
                  <a:schemeClr val="tx1">
                    <a:tint val="75000"/>
                  </a:schemeClr>
                </a:solidFill>
              </a:defRPr>
            </a:lvl1pPr>
          </a:lstStyle>
          <a:p>
            <a:fld id="{FAF5A642-4A8E-4F11-8025-2A2ACBC17D27}" type="datetimeFigureOut">
              <a:rPr lang="en-US" smtClean="0"/>
              <a:t>10/26/2015</a:t>
            </a:fld>
            <a:endParaRPr lang="en-US"/>
          </a:p>
        </p:txBody>
      </p:sp>
      <p:sp>
        <p:nvSpPr>
          <p:cNvPr id="5" name="Footer Placeholder 4"/>
          <p:cNvSpPr>
            <a:spLocks noGrp="1"/>
          </p:cNvSpPr>
          <p:nvPr>
            <p:ph type="ftr" sz="quarter" idx="3"/>
          </p:nvPr>
        </p:nvSpPr>
        <p:spPr>
          <a:xfrm>
            <a:off x="3471335" y="12277175"/>
            <a:ext cx="3217333" cy="70523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12277175"/>
            <a:ext cx="2370667" cy="705232"/>
          </a:xfrm>
          <a:prstGeom prst="rect">
            <a:avLst/>
          </a:prstGeom>
        </p:spPr>
        <p:txBody>
          <a:bodyPr vert="horz" lIns="91440" tIns="45720" rIns="91440" bIns="45720" rtlCol="0" anchor="ctr"/>
          <a:lstStyle>
            <a:lvl1pPr algn="r">
              <a:defRPr sz="1200">
                <a:solidFill>
                  <a:schemeClr val="tx1">
                    <a:tint val="75000"/>
                  </a:schemeClr>
                </a:solidFill>
              </a:defRPr>
            </a:lvl1pPr>
          </a:lstStyle>
          <a:p>
            <a:fld id="{A7732543-C16F-417D-B261-D512B70FB188}" type="slidenum">
              <a:rPr lang="en-US" smtClean="0"/>
              <a:t>‹#›</a:t>
            </a:fld>
            <a:endParaRPr lang="en-US"/>
          </a:p>
        </p:txBody>
      </p:sp>
    </p:spTree>
    <p:extLst>
      <p:ext uri="{BB962C8B-B14F-4D97-AF65-F5344CB8AC3E}">
        <p14:creationId xmlns:p14="http://schemas.microsoft.com/office/powerpoint/2010/main" val="58266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zK-ODuUDbL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3200" y="558800"/>
            <a:ext cx="9512300" cy="384721"/>
          </a:xfrm>
          <a:prstGeom prst="rect">
            <a:avLst/>
          </a:prstGeom>
          <a:noFill/>
        </p:spPr>
        <p:txBody>
          <a:bodyPr vert="horz" rtlCol="0">
            <a:spAutoFit/>
          </a:bodyPr>
          <a:lstStyle/>
          <a:p>
            <a:r>
              <a:rPr lang="en-US" sz="1900" smtClean="0">
                <a:solidFill>
                  <a:srgbClr val="000000"/>
                </a:solidFill>
                <a:latin typeface="Comic Sans MS - 26"/>
              </a:rPr>
              <a:t>Scopo: How did Italy and Germany use nationalism to unify during the late 1800's?</a:t>
            </a:r>
            <a:endParaRPr lang="en-US" sz="1900">
              <a:solidFill>
                <a:srgbClr val="000000"/>
              </a:solidFill>
              <a:latin typeface="Comic Sans MS - 26"/>
            </a:endParaRPr>
          </a:p>
        </p:txBody>
      </p:sp>
      <p:grpSp>
        <p:nvGrpSpPr>
          <p:cNvPr id="7" name="Group 6"/>
          <p:cNvGrpSpPr/>
          <p:nvPr/>
        </p:nvGrpSpPr>
        <p:grpSpPr>
          <a:xfrm>
            <a:off x="1130300" y="1828800"/>
            <a:ext cx="2966848" cy="1937259"/>
            <a:chOff x="1130300" y="1828800"/>
            <a:chExt cx="2966848" cy="1937259"/>
          </a:xfrm>
        </p:grpSpPr>
        <p:sp>
          <p:nvSpPr>
            <p:cNvPr id="3" name="Freeform 2"/>
            <p:cNvSpPr/>
            <p:nvPr/>
          </p:nvSpPr>
          <p:spPr>
            <a:xfrm>
              <a:off x="1130300" y="1828800"/>
              <a:ext cx="2966848" cy="1937259"/>
            </a:xfrm>
            <a:custGeom>
              <a:avLst/>
              <a:gdLst/>
              <a:ahLst/>
              <a:cxnLst/>
              <a:rect l="0" t="0" r="0" b="0"/>
              <a:pathLst>
                <a:path w="2966848" h="1937259">
                  <a:moveTo>
                    <a:pt x="2966847" y="0"/>
                  </a:moveTo>
                  <a:lnTo>
                    <a:pt x="2966847" y="1937258"/>
                  </a:lnTo>
                  <a:lnTo>
                    <a:pt x="0" y="1937258"/>
                  </a:lnTo>
                  <a:lnTo>
                    <a:pt x="0" y="0"/>
                  </a:lnTo>
                  <a:close/>
                </a:path>
              </a:pathLst>
            </a:custGeom>
            <a:solidFill>
              <a:srgbClr val="323232"/>
            </a:solidFill>
            <a:ln w="0" cap="flat" cmpd="sng" algn="ctr">
              <a:solidFill>
                <a:srgbClr val="3232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205611" y="1903730"/>
              <a:ext cx="938912" cy="1787526"/>
            </a:xfrm>
            <a:custGeom>
              <a:avLst/>
              <a:gdLst/>
              <a:ahLst/>
              <a:cxnLst/>
              <a:rect l="0" t="0" r="0" b="0"/>
              <a:pathLst>
                <a:path w="938912" h="1787526">
                  <a:moveTo>
                    <a:pt x="938911" y="0"/>
                  </a:moveTo>
                  <a:lnTo>
                    <a:pt x="938911" y="1787525"/>
                  </a:lnTo>
                  <a:lnTo>
                    <a:pt x="0" y="1787525"/>
                  </a:lnTo>
                  <a:lnTo>
                    <a:pt x="0" y="0"/>
                  </a:lnTo>
                  <a:close/>
                </a:path>
              </a:pathLst>
            </a:custGeom>
            <a:solidFill>
              <a:srgbClr val="00CC00"/>
            </a:solidFill>
            <a:ln w="0" cap="flat" cmpd="sng" algn="ctr">
              <a:solidFill>
                <a:srgbClr val="00C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144522" y="1903730"/>
              <a:ext cx="938404" cy="1787526"/>
            </a:xfrm>
            <a:custGeom>
              <a:avLst/>
              <a:gdLst/>
              <a:ahLst/>
              <a:cxnLst/>
              <a:rect l="0" t="0" r="0" b="0"/>
              <a:pathLst>
                <a:path w="938404" h="1787526">
                  <a:moveTo>
                    <a:pt x="938403" y="0"/>
                  </a:moveTo>
                  <a:lnTo>
                    <a:pt x="938403" y="1787525"/>
                  </a:lnTo>
                  <a:lnTo>
                    <a:pt x="0" y="1787525"/>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082925" y="1903730"/>
              <a:ext cx="938912" cy="1787526"/>
            </a:xfrm>
            <a:custGeom>
              <a:avLst/>
              <a:gdLst/>
              <a:ahLst/>
              <a:cxnLst/>
              <a:rect l="0" t="0" r="0" b="0"/>
              <a:pathLst>
                <a:path w="938912" h="1787526">
                  <a:moveTo>
                    <a:pt x="938911" y="0"/>
                  </a:moveTo>
                  <a:lnTo>
                    <a:pt x="938911" y="1787525"/>
                  </a:lnTo>
                  <a:lnTo>
                    <a:pt x="0" y="1787525"/>
                  </a:lnTo>
                  <a:lnTo>
                    <a:pt x="0" y="0"/>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549900" y="1841500"/>
            <a:ext cx="2966848" cy="1936751"/>
            <a:chOff x="5549900" y="1841500"/>
            <a:chExt cx="2966848" cy="1936751"/>
          </a:xfrm>
        </p:grpSpPr>
        <p:sp>
          <p:nvSpPr>
            <p:cNvPr id="8" name="Freeform 7"/>
            <p:cNvSpPr/>
            <p:nvPr/>
          </p:nvSpPr>
          <p:spPr>
            <a:xfrm>
              <a:off x="5549900" y="1841500"/>
              <a:ext cx="2966848" cy="1936751"/>
            </a:xfrm>
            <a:custGeom>
              <a:avLst/>
              <a:gdLst/>
              <a:ahLst/>
              <a:cxnLst/>
              <a:rect l="0" t="0" r="0" b="0"/>
              <a:pathLst>
                <a:path w="2966848" h="1936751">
                  <a:moveTo>
                    <a:pt x="2966847" y="0"/>
                  </a:moveTo>
                  <a:lnTo>
                    <a:pt x="2966847" y="1936750"/>
                  </a:lnTo>
                  <a:lnTo>
                    <a:pt x="0" y="1936750"/>
                  </a:lnTo>
                  <a:lnTo>
                    <a:pt x="0" y="0"/>
                  </a:lnTo>
                  <a:close/>
                </a:path>
              </a:pathLst>
            </a:custGeom>
            <a:solidFill>
              <a:srgbClr val="323232"/>
            </a:solidFill>
            <a:ln w="0" cap="flat" cmpd="sng" algn="ctr">
              <a:solidFill>
                <a:srgbClr val="3232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633847" y="2516378"/>
              <a:ext cx="2798446" cy="586995"/>
            </a:xfrm>
            <a:custGeom>
              <a:avLst/>
              <a:gdLst/>
              <a:ahLst/>
              <a:cxnLst/>
              <a:rect l="0" t="0" r="0" b="0"/>
              <a:pathLst>
                <a:path w="2798446" h="586995">
                  <a:moveTo>
                    <a:pt x="2798445" y="0"/>
                  </a:moveTo>
                  <a:lnTo>
                    <a:pt x="2798445" y="586994"/>
                  </a:lnTo>
                  <a:lnTo>
                    <a:pt x="0" y="586994"/>
                  </a:lnTo>
                  <a:lnTo>
                    <a:pt x="0" y="0"/>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633720" y="2515870"/>
              <a:ext cx="2799081" cy="588011"/>
            </a:xfrm>
            <a:custGeom>
              <a:avLst/>
              <a:gdLst/>
              <a:ahLst/>
              <a:cxnLst/>
              <a:rect l="0" t="0" r="0" b="0"/>
              <a:pathLst>
                <a:path w="2799081" h="588011">
                  <a:moveTo>
                    <a:pt x="0" y="0"/>
                  </a:moveTo>
                  <a:lnTo>
                    <a:pt x="0" y="588010"/>
                  </a:lnTo>
                  <a:lnTo>
                    <a:pt x="2799080" y="588010"/>
                  </a:lnTo>
                  <a:lnTo>
                    <a:pt x="2799080" y="0"/>
                  </a:lnTo>
                  <a:close/>
                </a:path>
              </a:pathLst>
            </a:custGeom>
            <a:solidFill>
              <a:schemeClr val="accent1">
                <a:alpha val="0"/>
              </a:schemeClr>
            </a:solidFill>
            <a:ln w="38100" cap="flat" cmpd="sng" algn="ctr">
              <a:solidFill>
                <a:srgbClr val="FE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633847" y="1928876"/>
              <a:ext cx="2798446" cy="587503"/>
            </a:xfrm>
            <a:custGeom>
              <a:avLst/>
              <a:gdLst/>
              <a:ahLst/>
              <a:cxnLst/>
              <a:rect l="0" t="0" r="0" b="0"/>
              <a:pathLst>
                <a:path w="2798446" h="587503">
                  <a:moveTo>
                    <a:pt x="2798445" y="0"/>
                  </a:moveTo>
                  <a:lnTo>
                    <a:pt x="2798445" y="587502"/>
                  </a:lnTo>
                  <a:lnTo>
                    <a:pt x="0" y="587502"/>
                  </a:lnTo>
                  <a:lnTo>
                    <a:pt x="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633720" y="1929130"/>
              <a:ext cx="2799081" cy="586741"/>
            </a:xfrm>
            <a:custGeom>
              <a:avLst/>
              <a:gdLst/>
              <a:ahLst/>
              <a:cxnLst/>
              <a:rect l="0" t="0" r="0" b="0"/>
              <a:pathLst>
                <a:path w="2799081" h="586741">
                  <a:moveTo>
                    <a:pt x="0" y="0"/>
                  </a:moveTo>
                  <a:lnTo>
                    <a:pt x="0" y="586740"/>
                  </a:lnTo>
                  <a:lnTo>
                    <a:pt x="2799080" y="586740"/>
                  </a:lnTo>
                  <a:lnTo>
                    <a:pt x="2799080" y="0"/>
                  </a:lnTo>
                  <a:close/>
                </a:path>
              </a:pathLst>
            </a:custGeom>
            <a:solidFill>
              <a:schemeClr val="accent1">
                <a:alpha val="0"/>
              </a:schemeClr>
            </a:solidFill>
            <a:ln w="38100" cap="flat" cmpd="sng" algn="ctr">
              <a:solidFill>
                <a:srgbClr val="FE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633847" y="3103372"/>
              <a:ext cx="2798446" cy="587630"/>
            </a:xfrm>
            <a:custGeom>
              <a:avLst/>
              <a:gdLst/>
              <a:ahLst/>
              <a:cxnLst/>
              <a:rect l="0" t="0" r="0" b="0"/>
              <a:pathLst>
                <a:path w="2798446" h="587630">
                  <a:moveTo>
                    <a:pt x="2798445" y="0"/>
                  </a:moveTo>
                  <a:lnTo>
                    <a:pt x="2798445" y="587629"/>
                  </a:lnTo>
                  <a:lnTo>
                    <a:pt x="0" y="587629"/>
                  </a:lnTo>
                  <a:lnTo>
                    <a:pt x="0" y="0"/>
                  </a:lnTo>
                  <a:close/>
                </a:path>
              </a:pathLst>
            </a:custGeom>
            <a:solidFill>
              <a:srgbClr val="FFBB00"/>
            </a:solidFill>
            <a:ln w="0" cap="flat" cmpd="sng" algn="ctr">
              <a:solidFill>
                <a:srgbClr val="FFB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633720" y="3103880"/>
              <a:ext cx="2799081" cy="586741"/>
            </a:xfrm>
            <a:custGeom>
              <a:avLst/>
              <a:gdLst/>
              <a:ahLst/>
              <a:cxnLst/>
              <a:rect l="0" t="0" r="0" b="0"/>
              <a:pathLst>
                <a:path w="2799081" h="586741">
                  <a:moveTo>
                    <a:pt x="0" y="0"/>
                  </a:moveTo>
                  <a:lnTo>
                    <a:pt x="0" y="586740"/>
                  </a:lnTo>
                  <a:lnTo>
                    <a:pt x="2799080" y="586740"/>
                  </a:lnTo>
                  <a:lnTo>
                    <a:pt x="2799080" y="0"/>
                  </a:lnTo>
                  <a:close/>
                </a:path>
              </a:pathLst>
            </a:custGeom>
            <a:solidFill>
              <a:schemeClr val="accent1">
                <a:alpha val="0"/>
              </a:schemeClr>
            </a:solidFill>
            <a:ln w="38100" cap="flat" cmpd="sng" algn="ctr">
              <a:solidFill>
                <a:srgbClr val="FE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93700" y="3822700"/>
            <a:ext cx="9626600" cy="430887"/>
          </a:xfrm>
          <a:prstGeom prst="rect">
            <a:avLst/>
          </a:prstGeom>
          <a:noFill/>
        </p:spPr>
        <p:txBody>
          <a:bodyPr vert="horz" rtlCol="0">
            <a:spAutoFit/>
          </a:bodyPr>
          <a:lstStyle/>
          <a:p>
            <a:r>
              <a:rPr lang="en-US" sz="2200" smtClean="0">
                <a:solidFill>
                  <a:srgbClr val="000000"/>
                </a:solidFill>
                <a:latin typeface="Comic Sans MS - 30"/>
              </a:rPr>
              <a:t>Get Going: Map quiz intro!</a:t>
            </a:r>
            <a:endParaRPr lang="en-US" sz="2200">
              <a:solidFill>
                <a:srgbClr val="000000"/>
              </a:solidFill>
              <a:latin typeface="Comic Sans MS - 30"/>
            </a:endParaRPr>
          </a:p>
        </p:txBody>
      </p:sp>
      <p:sp>
        <p:nvSpPr>
          <p:cNvPr id="17" name="TextBox 16"/>
          <p:cNvSpPr txBox="1"/>
          <p:nvPr/>
        </p:nvSpPr>
        <p:spPr>
          <a:xfrm rot="20895361">
            <a:off x="152400" y="50800"/>
            <a:ext cx="1186146" cy="384721"/>
          </a:xfrm>
          <a:prstGeom prst="rect">
            <a:avLst/>
          </a:prstGeom>
          <a:noFill/>
        </p:spPr>
        <p:txBody>
          <a:bodyPr vert="horz" rtlCol="0">
            <a:spAutoFit/>
          </a:bodyPr>
          <a:lstStyle/>
          <a:p>
            <a:r>
              <a:rPr lang="en-US" sz="1900" smtClean="0">
                <a:solidFill>
                  <a:srgbClr val="000000"/>
                </a:solidFill>
                <a:latin typeface="Comic Sans MS - 25"/>
              </a:rPr>
              <a:t>Day 29</a:t>
            </a:r>
            <a:endParaRPr lang="en-US" sz="1900">
              <a:solidFill>
                <a:srgbClr val="000000"/>
              </a:solidFill>
              <a:latin typeface="Comic Sans MS - 25"/>
            </a:endParaRPr>
          </a:p>
        </p:txBody>
      </p:sp>
      <p:cxnSp>
        <p:nvCxnSpPr>
          <p:cNvPr id="18" name="Straight Connector 17"/>
          <p:cNvCxnSpPr/>
          <p:nvPr/>
        </p:nvCxnSpPr>
        <p:spPr>
          <a:xfrm>
            <a:off x="1212723" y="1018286"/>
            <a:ext cx="147701" cy="653034"/>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9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03200" y="12700"/>
            <a:ext cx="8835390" cy="6295390"/>
          </a:xfrm>
          <a:prstGeom prst="rect">
            <a:avLst/>
          </a:prstGeom>
          <a:solidFill>
            <a:scrgbClr r="0" g="0" b="0">
              <a:alpha val="0"/>
            </a:scrgbClr>
          </a:solidFill>
        </p:spPr>
      </p:pic>
    </p:spTree>
    <p:extLst>
      <p:ext uri="{BB962C8B-B14F-4D97-AF65-F5344CB8AC3E}">
        <p14:creationId xmlns:p14="http://schemas.microsoft.com/office/powerpoint/2010/main" val="199758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28600" y="-1181100"/>
            <a:ext cx="10563600" cy="7528300"/>
          </a:xfrm>
          <a:prstGeom prst="rect">
            <a:avLst/>
          </a:prstGeom>
          <a:solidFill>
            <a:scrgbClr r="0" g="0" b="0">
              <a:alpha val="0"/>
            </a:scrgbClr>
          </a:solidFill>
        </p:spPr>
      </p:pic>
    </p:spTree>
    <p:extLst>
      <p:ext uri="{BB962C8B-B14F-4D97-AF65-F5344CB8AC3E}">
        <p14:creationId xmlns:p14="http://schemas.microsoft.com/office/powerpoint/2010/main" val="73660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457200" y="139700"/>
            <a:ext cx="9190990" cy="3107690"/>
          </a:xfrm>
          <a:prstGeom prst="rect">
            <a:avLst/>
          </a:prstGeom>
          <a:solidFill>
            <a:scrgbClr r="0" g="0" b="0">
              <a:alpha val="0"/>
            </a:scrgbClr>
          </a:solidFill>
        </p:spPr>
      </p:pic>
      <p:sp>
        <p:nvSpPr>
          <p:cNvPr id="3" name="TextBox 2"/>
          <p:cNvSpPr txBox="1"/>
          <p:nvPr/>
        </p:nvSpPr>
        <p:spPr>
          <a:xfrm>
            <a:off x="304800" y="3454400"/>
            <a:ext cx="9613900" cy="923330"/>
          </a:xfrm>
          <a:prstGeom prst="rect">
            <a:avLst/>
          </a:prstGeom>
          <a:noFill/>
        </p:spPr>
        <p:txBody>
          <a:bodyPr vert="horz" rtlCol="0">
            <a:spAutoFit/>
          </a:bodyPr>
          <a:lstStyle/>
          <a:p>
            <a:r>
              <a:rPr lang="en-US" smtClean="0">
                <a:solidFill>
                  <a:srgbClr val="000000"/>
                </a:solidFill>
                <a:latin typeface="Comic Sans MS - 24"/>
              </a:rPr>
              <a:t>Like Italy, Germany consisted of many smaller states.  </a:t>
            </a:r>
            <a:r>
              <a:rPr lang="en-US" u="sng" smtClean="0">
                <a:solidFill>
                  <a:srgbClr val="000000"/>
                </a:solidFill>
                <a:latin typeface="Comic Sans MS - 24"/>
              </a:rPr>
              <a:t>German liberals had failed to unite their nation in the revolutions of 1848.</a:t>
            </a:r>
          </a:p>
          <a:p>
            <a:endParaRPr lang="en-US" u="sng">
              <a:solidFill>
                <a:srgbClr val="000000"/>
              </a:solidFill>
              <a:latin typeface="Comic Sans MS - 24"/>
            </a:endParaRPr>
          </a:p>
        </p:txBody>
      </p:sp>
    </p:spTree>
    <p:extLst>
      <p:ext uri="{BB962C8B-B14F-4D97-AF65-F5344CB8AC3E}">
        <p14:creationId xmlns:p14="http://schemas.microsoft.com/office/powerpoint/2010/main" val="208456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800" y="0"/>
            <a:ext cx="8624710" cy="692497"/>
          </a:xfrm>
          <a:prstGeom prst="rect">
            <a:avLst/>
          </a:prstGeom>
          <a:noFill/>
        </p:spPr>
        <p:txBody>
          <a:bodyPr vert="horz" rtlCol="0">
            <a:spAutoFit/>
          </a:bodyPr>
          <a:lstStyle/>
          <a:p>
            <a:r>
              <a:rPr lang="en-US" sz="3900" smtClean="0">
                <a:solidFill>
                  <a:srgbClr val="000000"/>
                </a:solidFill>
                <a:latin typeface="Comic Sans MS - 52"/>
              </a:rPr>
              <a:t>Enter... Otto Von Bismarck </a:t>
            </a:r>
            <a:endParaRPr lang="en-US" sz="3900">
              <a:solidFill>
                <a:srgbClr val="000000"/>
              </a:solidFill>
              <a:latin typeface="Comic Sans MS - 52"/>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689100" y="838200"/>
            <a:ext cx="6244590" cy="4326890"/>
          </a:xfrm>
          <a:prstGeom prst="rect">
            <a:avLst/>
          </a:prstGeom>
          <a:solidFill>
            <a:scrgbClr r="0" g="0" b="0">
              <a:alpha val="0"/>
            </a:scrgbClr>
          </a:solidFill>
        </p:spPr>
      </p:pic>
    </p:spTree>
    <p:extLst>
      <p:ext uri="{BB962C8B-B14F-4D97-AF65-F5344CB8AC3E}">
        <p14:creationId xmlns:p14="http://schemas.microsoft.com/office/powerpoint/2010/main" val="393016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20700" y="254000"/>
            <a:ext cx="9448800" cy="1477328"/>
          </a:xfrm>
          <a:prstGeom prst="rect">
            <a:avLst/>
          </a:prstGeom>
          <a:noFill/>
        </p:spPr>
        <p:txBody>
          <a:bodyPr vert="horz" rtlCol="0">
            <a:spAutoFit/>
          </a:bodyPr>
          <a:lstStyle/>
          <a:p>
            <a:r>
              <a:rPr lang="en-US" smtClean="0">
                <a:solidFill>
                  <a:srgbClr val="000000"/>
                </a:solidFill>
                <a:latin typeface="Comic Sans MS - 24"/>
              </a:rPr>
              <a:t>The German Confederation was made up of about 39 different states.  It was virtually the same area that was controlled by a man named _________ who was crowned Holy ______ _______ on Christmas Day by the _____.  He was a very powerful man, and a leader of a group of people called the ______ who would eventually invade France and give it its name.  </a:t>
            </a:r>
            <a:endParaRPr lang="en-US">
              <a:solidFill>
                <a:srgbClr val="000000"/>
              </a:solidFill>
              <a:latin typeface="Comic Sans MS - 24"/>
            </a:endParaRPr>
          </a:p>
        </p:txBody>
      </p:sp>
    </p:spTree>
    <p:extLst>
      <p:ext uri="{BB962C8B-B14F-4D97-AF65-F5344CB8AC3E}">
        <p14:creationId xmlns:p14="http://schemas.microsoft.com/office/powerpoint/2010/main" val="121369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774700" y="914400"/>
            <a:ext cx="2832100" cy="396240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59300" y="431800"/>
            <a:ext cx="4946777" cy="4882769"/>
          </a:xfrm>
          <a:prstGeom prst="rect">
            <a:avLst/>
          </a:prstGeom>
          <a:solidFill>
            <a:scrgbClr r="0" g="0" b="0">
              <a:alpha val="0"/>
            </a:scrgbClr>
          </a:solidFill>
        </p:spPr>
      </p:pic>
    </p:spTree>
    <p:extLst>
      <p:ext uri="{BB962C8B-B14F-4D97-AF65-F5344CB8AC3E}">
        <p14:creationId xmlns:p14="http://schemas.microsoft.com/office/powerpoint/2010/main" val="411752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9700" y="88900"/>
            <a:ext cx="9880600" cy="738664"/>
          </a:xfrm>
          <a:prstGeom prst="rect">
            <a:avLst/>
          </a:prstGeom>
          <a:noFill/>
        </p:spPr>
        <p:txBody>
          <a:bodyPr vert="horz" rtlCol="0">
            <a:spAutoFit/>
          </a:bodyPr>
          <a:lstStyle/>
          <a:p>
            <a:r>
              <a:rPr lang="en-US" sz="2100" smtClean="0">
                <a:solidFill>
                  <a:srgbClr val="000000"/>
                </a:solidFill>
                <a:latin typeface="Comic Sans MS - 29"/>
              </a:rPr>
              <a:t>Well, you might remember a guy who conquered most of Europe and pretty much changed the political boundaries of the continent in the late 1790's- early 1800's.</a:t>
            </a:r>
            <a:endParaRPr lang="en-US" sz="2100">
              <a:solidFill>
                <a:srgbClr val="000000"/>
              </a:solidFill>
              <a:latin typeface="Comic Sans MS - 29"/>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65100" y="152400"/>
            <a:ext cx="9800590" cy="3564890"/>
          </a:xfrm>
          <a:prstGeom prst="rect">
            <a:avLst/>
          </a:prstGeom>
          <a:solidFill>
            <a:scrgbClr r="0" g="0" b="0">
              <a:alpha val="0"/>
            </a:scrgbClr>
          </a:solidFill>
        </p:spPr>
      </p:pic>
    </p:spTree>
    <p:extLst>
      <p:ext uri="{BB962C8B-B14F-4D97-AF65-F5344CB8AC3E}">
        <p14:creationId xmlns:p14="http://schemas.microsoft.com/office/powerpoint/2010/main" val="401482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1300" y="127000"/>
            <a:ext cx="9766300" cy="1384995"/>
          </a:xfrm>
          <a:prstGeom prst="rect">
            <a:avLst/>
          </a:prstGeom>
          <a:noFill/>
        </p:spPr>
        <p:txBody>
          <a:bodyPr vert="horz" rtlCol="0">
            <a:spAutoFit/>
          </a:bodyPr>
          <a:lstStyle/>
          <a:p>
            <a:r>
              <a:rPr lang="en-US" sz="2100" smtClean="0">
                <a:solidFill>
                  <a:srgbClr val="000000"/>
                </a:solidFill>
                <a:latin typeface="Comic Sans MS - 28"/>
              </a:rPr>
              <a:t>The last Holy Roman Emperor abdicated his crown in 1804 when the French were doing their thing. After The ______ of ______ met in 1815 and cleaned everything up, the Holy Roman Empire was no more and had become the German Confederation...</a:t>
            </a:r>
            <a:endParaRPr lang="en-US" sz="2100">
              <a:solidFill>
                <a:srgbClr val="000000"/>
              </a:solidFill>
              <a:latin typeface="Comic Sans MS - 28"/>
            </a:endParaRPr>
          </a:p>
        </p:txBody>
      </p:sp>
    </p:spTree>
    <p:extLst>
      <p:ext uri="{BB962C8B-B14F-4D97-AF65-F5344CB8AC3E}">
        <p14:creationId xmlns:p14="http://schemas.microsoft.com/office/powerpoint/2010/main" val="167128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457200" y="152400"/>
            <a:ext cx="4489323" cy="4565523"/>
          </a:xfrm>
          <a:prstGeom prst="rect">
            <a:avLst/>
          </a:prstGeom>
          <a:solidFill>
            <a:scrgbClr r="0" g="0" b="0">
              <a:alpha val="0"/>
            </a:scrgbClr>
          </a:solidFill>
        </p:spPr>
      </p:pic>
      <p:cxnSp>
        <p:nvCxnSpPr>
          <p:cNvPr id="3" name="Straight Connector 2"/>
          <p:cNvCxnSpPr/>
          <p:nvPr/>
        </p:nvCxnSpPr>
        <p:spPr>
          <a:xfrm flipH="1" flipV="1">
            <a:off x="2940558" y="4186301"/>
            <a:ext cx="309499" cy="2011934"/>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057400" y="647700"/>
            <a:ext cx="1018667" cy="879348"/>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72100" y="76200"/>
            <a:ext cx="4584700" cy="2169825"/>
          </a:xfrm>
          <a:prstGeom prst="rect">
            <a:avLst/>
          </a:prstGeom>
          <a:noFill/>
        </p:spPr>
        <p:txBody>
          <a:bodyPr vert="horz" rtlCol="0">
            <a:spAutoFit/>
          </a:bodyPr>
          <a:lstStyle/>
          <a:p>
            <a:r>
              <a:rPr lang="en-US" sz="2700" smtClean="0">
                <a:solidFill>
                  <a:srgbClr val="000000"/>
                </a:solidFill>
                <a:latin typeface="Comic Sans MS - 36"/>
              </a:rPr>
              <a:t>The Austrian Empire dominated the confederation, but Prussia was ready to unify the whole thing into one Germany.</a:t>
            </a:r>
            <a:endParaRPr lang="en-US" sz="2700">
              <a:solidFill>
                <a:srgbClr val="000000"/>
              </a:solidFill>
              <a:latin typeface="Comic Sans MS - 36"/>
            </a:endParaRPr>
          </a:p>
        </p:txBody>
      </p:sp>
    </p:spTree>
    <p:extLst>
      <p:ext uri="{BB962C8B-B14F-4D97-AF65-F5344CB8AC3E}">
        <p14:creationId xmlns:p14="http://schemas.microsoft.com/office/powerpoint/2010/main" val="392504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62200" y="12700"/>
            <a:ext cx="5777295" cy="861774"/>
          </a:xfrm>
          <a:prstGeom prst="rect">
            <a:avLst/>
          </a:prstGeom>
          <a:noFill/>
        </p:spPr>
        <p:txBody>
          <a:bodyPr vert="horz" rtlCol="0">
            <a:spAutoFit/>
          </a:bodyPr>
          <a:lstStyle/>
          <a:p>
            <a:r>
              <a:rPr lang="en-US" sz="5000" smtClean="0">
                <a:solidFill>
                  <a:srgbClr val="000000"/>
                </a:solidFill>
                <a:latin typeface="Comic Sans MS - 67"/>
              </a:rPr>
              <a:t>Why Prussia? </a:t>
            </a:r>
            <a:endParaRPr lang="en-US" sz="5000">
              <a:solidFill>
                <a:srgbClr val="000000"/>
              </a:solidFill>
              <a:latin typeface="Comic Sans MS - 67"/>
            </a:endParaRPr>
          </a:p>
        </p:txBody>
      </p:sp>
      <p:sp>
        <p:nvSpPr>
          <p:cNvPr id="3" name="TextBox 2"/>
          <p:cNvSpPr txBox="1"/>
          <p:nvPr/>
        </p:nvSpPr>
        <p:spPr>
          <a:xfrm>
            <a:off x="177800" y="1701800"/>
            <a:ext cx="10083800" cy="1815882"/>
          </a:xfrm>
          <a:prstGeom prst="rect">
            <a:avLst/>
          </a:prstGeom>
          <a:noFill/>
        </p:spPr>
        <p:txBody>
          <a:bodyPr vert="horz" rtlCol="0">
            <a:spAutoFit/>
          </a:bodyPr>
          <a:lstStyle/>
          <a:p>
            <a:r>
              <a:rPr lang="en-US" sz="1600" smtClean="0">
                <a:solidFill>
                  <a:srgbClr val="000000"/>
                </a:solidFill>
                <a:latin typeface="Comic Sans MS - 22"/>
              </a:rPr>
              <a:t>First of all, unlike the Austro- Hungarian Empire, Prussia had a mainly German population. As a result, nationalism actually unified Prussia. </a:t>
            </a:r>
          </a:p>
          <a:p>
            <a:endParaRPr lang="en-US" sz="1600" smtClean="0">
              <a:solidFill>
                <a:srgbClr val="000000"/>
              </a:solidFill>
              <a:latin typeface="Comic Sans MS - 22"/>
            </a:endParaRPr>
          </a:p>
          <a:p>
            <a:r>
              <a:rPr lang="en-US" sz="1600" smtClean="0">
                <a:solidFill>
                  <a:srgbClr val="000000"/>
                </a:solidFill>
                <a:latin typeface="Comic Sans MS - 22"/>
              </a:rPr>
              <a:t>In contrast, ethnic groups in Austria-Hungary tore the empire apart. </a:t>
            </a:r>
          </a:p>
          <a:p>
            <a:endParaRPr lang="en-US" sz="1600" smtClean="0">
              <a:solidFill>
                <a:srgbClr val="000000"/>
              </a:solidFill>
              <a:latin typeface="Comic Sans MS - 22"/>
            </a:endParaRPr>
          </a:p>
          <a:p>
            <a:r>
              <a:rPr lang="en-US" sz="1600" smtClean="0">
                <a:solidFill>
                  <a:srgbClr val="000000"/>
                </a:solidFill>
                <a:latin typeface="Comic Sans MS - 22"/>
              </a:rPr>
              <a:t>Moreover, Prussia’s army was by far the most powerful in central Europe. In 1848, Berlin rioters forced a constitutional convention to write up a liberal constitution for the kingdom, paving the way for unification.</a:t>
            </a:r>
            <a:endParaRPr lang="en-US" sz="1600">
              <a:solidFill>
                <a:srgbClr val="000000"/>
              </a:solidFill>
              <a:latin typeface="Comic Sans MS - 22"/>
            </a:endParaRPr>
          </a:p>
        </p:txBody>
      </p:sp>
    </p:spTree>
    <p:extLst>
      <p:ext uri="{BB962C8B-B14F-4D97-AF65-F5344CB8AC3E}">
        <p14:creationId xmlns:p14="http://schemas.microsoft.com/office/powerpoint/2010/main" val="248761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88900"/>
            <a:ext cx="10477500" cy="800219"/>
          </a:xfrm>
          <a:prstGeom prst="rect">
            <a:avLst/>
          </a:prstGeom>
          <a:noFill/>
        </p:spPr>
        <p:txBody>
          <a:bodyPr vert="horz" rtlCol="0">
            <a:spAutoFit/>
          </a:bodyPr>
          <a:lstStyle/>
          <a:p>
            <a:r>
              <a:rPr lang="en-US" sz="2300" smtClean="0">
                <a:solidFill>
                  <a:srgbClr val="000000"/>
                </a:solidFill>
                <a:latin typeface="Comic Sans MS - 31"/>
              </a:rPr>
              <a:t>The two most famous unification movements during this time were the unification of Italy and Germany.</a:t>
            </a:r>
            <a:endParaRPr lang="en-US" sz="2300">
              <a:solidFill>
                <a:srgbClr val="000000"/>
              </a:solidFill>
              <a:latin typeface="Comic Sans MS - 31"/>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06400" y="1511300"/>
            <a:ext cx="4443984" cy="3402584"/>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5168900" y="1435100"/>
            <a:ext cx="4291585" cy="3339084"/>
          </a:xfrm>
          <a:prstGeom prst="rect">
            <a:avLst/>
          </a:prstGeom>
          <a:solidFill>
            <a:scrgbClr r="0" g="0" b="0">
              <a:alpha val="0"/>
            </a:scrgbClr>
          </a:solidFill>
        </p:spPr>
      </p:pic>
    </p:spTree>
    <p:extLst>
      <p:ext uri="{BB962C8B-B14F-4D97-AF65-F5344CB8AC3E}">
        <p14:creationId xmlns:p14="http://schemas.microsoft.com/office/powerpoint/2010/main" val="1158460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57200"/>
            <a:ext cx="10160000" cy="10895724"/>
          </a:xfrm>
          <a:prstGeom prst="rect">
            <a:avLst/>
          </a:prstGeom>
          <a:solidFill>
            <a:scrgbClr r="0" g="0" b="0">
              <a:alpha val="0"/>
            </a:scrgbClr>
          </a:solidFill>
        </p:spPr>
      </p:pic>
    </p:spTree>
    <p:extLst>
      <p:ext uri="{BB962C8B-B14F-4D97-AF65-F5344CB8AC3E}">
        <p14:creationId xmlns:p14="http://schemas.microsoft.com/office/powerpoint/2010/main" val="415925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19100"/>
            <a:ext cx="10160000" cy="12123547"/>
          </a:xfrm>
          <a:prstGeom prst="rect">
            <a:avLst/>
          </a:prstGeom>
          <a:solidFill>
            <a:scrgbClr r="0" g="0" b="0">
              <a:alpha val="0"/>
            </a:scrgbClr>
          </a:solidFill>
        </p:spPr>
      </p:pic>
    </p:spTree>
    <p:extLst>
      <p:ext uri="{BB962C8B-B14F-4D97-AF65-F5344CB8AC3E}">
        <p14:creationId xmlns:p14="http://schemas.microsoft.com/office/powerpoint/2010/main" val="6963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 y="50800"/>
            <a:ext cx="10160000" cy="12825603"/>
          </a:xfrm>
          <a:prstGeom prst="rect">
            <a:avLst/>
          </a:prstGeom>
          <a:solidFill>
            <a:scrgbClr r="0" g="0" b="0">
              <a:alpha val="0"/>
            </a:scrgbClr>
          </a:solidFill>
        </p:spPr>
      </p:pic>
    </p:spTree>
    <p:extLst>
      <p:ext uri="{BB962C8B-B14F-4D97-AF65-F5344CB8AC3E}">
        <p14:creationId xmlns:p14="http://schemas.microsoft.com/office/powerpoint/2010/main" val="1186825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39700" y="304800"/>
            <a:ext cx="3488690" cy="522859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3860800" y="304800"/>
            <a:ext cx="1463548" cy="2904998"/>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5613400" y="266700"/>
            <a:ext cx="4250690" cy="5114290"/>
          </a:xfrm>
          <a:prstGeom prst="rect">
            <a:avLst/>
          </a:prstGeom>
          <a:solidFill>
            <a:scrgbClr r="0" g="0" b="0">
              <a:alpha val="0"/>
            </a:scrgbClr>
          </a:solidFill>
        </p:spPr>
      </p:pic>
    </p:spTree>
    <p:extLst>
      <p:ext uri="{BB962C8B-B14F-4D97-AF65-F5344CB8AC3E}">
        <p14:creationId xmlns:p14="http://schemas.microsoft.com/office/powerpoint/2010/main" val="17858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35000" y="609600"/>
            <a:ext cx="8303022" cy="507831"/>
          </a:xfrm>
          <a:prstGeom prst="rect">
            <a:avLst/>
          </a:prstGeom>
          <a:noFill/>
        </p:spPr>
        <p:txBody>
          <a:bodyPr vert="horz" rtlCol="0">
            <a:spAutoFit/>
          </a:bodyPr>
          <a:lstStyle/>
          <a:p>
            <a:r>
              <a:rPr lang="en-US" sz="2700" smtClean="0">
                <a:solidFill>
                  <a:srgbClr val="000000"/>
                </a:solidFill>
                <a:latin typeface="Comic Sans MS - 36"/>
              </a:rPr>
              <a:t>Who does Bismarck have to deal with?</a:t>
            </a:r>
            <a:endParaRPr lang="en-US" sz="2700">
              <a:solidFill>
                <a:srgbClr val="000000"/>
              </a:solidFill>
              <a:latin typeface="Comic Sans MS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82600" y="1574800"/>
            <a:ext cx="8890000" cy="4356100"/>
          </a:xfrm>
          <a:prstGeom prst="rect">
            <a:avLst/>
          </a:prstGeom>
          <a:solidFill>
            <a:scrgbClr r="0" g="0" b="0">
              <a:alpha val="0"/>
            </a:scrgbClr>
          </a:solidFill>
        </p:spPr>
      </p:pic>
    </p:spTree>
    <p:extLst>
      <p:ext uri="{BB962C8B-B14F-4D97-AF65-F5344CB8AC3E}">
        <p14:creationId xmlns:p14="http://schemas.microsoft.com/office/powerpoint/2010/main" val="381613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3200" y="101600"/>
            <a:ext cx="9766300" cy="738664"/>
          </a:xfrm>
          <a:prstGeom prst="rect">
            <a:avLst/>
          </a:prstGeom>
          <a:noFill/>
        </p:spPr>
        <p:txBody>
          <a:bodyPr vert="horz" rtlCol="0">
            <a:spAutoFit/>
          </a:bodyPr>
          <a:lstStyle/>
          <a:p>
            <a:r>
              <a:rPr lang="en-US" sz="2100" smtClean="0">
                <a:solidFill>
                  <a:srgbClr val="000000"/>
                </a:solidFill>
                <a:latin typeface="Comic Sans MS - 28"/>
              </a:rPr>
              <a:t>He has to get the people behind him, so what philosophy do you think he is going to use that will get people to fight and die for their "nation" of their people?</a:t>
            </a:r>
            <a:endParaRPr lang="en-US" sz="2100">
              <a:solidFill>
                <a:srgbClr val="000000"/>
              </a:solidFill>
              <a:latin typeface="Comic Sans MS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244600" y="1778000"/>
            <a:ext cx="7061200" cy="4038600"/>
          </a:xfrm>
          <a:prstGeom prst="rect">
            <a:avLst/>
          </a:prstGeom>
          <a:solidFill>
            <a:scrgbClr r="0" g="0" b="0">
              <a:alpha val="0"/>
            </a:scrgbClr>
          </a:solidFill>
        </p:spPr>
      </p:pic>
    </p:spTree>
    <p:extLst>
      <p:ext uri="{BB962C8B-B14F-4D97-AF65-F5344CB8AC3E}">
        <p14:creationId xmlns:p14="http://schemas.microsoft.com/office/powerpoint/2010/main" val="2280711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3200" y="50800"/>
            <a:ext cx="9626600" cy="1754326"/>
          </a:xfrm>
          <a:prstGeom prst="rect">
            <a:avLst/>
          </a:prstGeom>
          <a:noFill/>
        </p:spPr>
        <p:txBody>
          <a:bodyPr vert="horz" rtlCol="0">
            <a:spAutoFit/>
          </a:bodyPr>
          <a:lstStyle/>
          <a:p>
            <a:r>
              <a:rPr lang="en-US" sz="2700" smtClean="0">
                <a:solidFill>
                  <a:srgbClr val="000000"/>
                </a:solidFill>
                <a:latin typeface="Comic Sans MS - 36"/>
              </a:rPr>
              <a:t>Write this down:</a:t>
            </a:r>
          </a:p>
          <a:p>
            <a:r>
              <a:rPr lang="en-US" sz="2700" smtClean="0">
                <a:solidFill>
                  <a:srgbClr val="000000"/>
                </a:solidFill>
                <a:latin typeface="Comic Sans MS - 36"/>
              </a:rPr>
              <a:t>Bismarck  goes to war with Denmark and wins land very quickly.  Germans are proud, and feel this is the guy to unite Germany.</a:t>
            </a:r>
            <a:endParaRPr lang="en-US" sz="2700">
              <a:solidFill>
                <a:srgbClr val="000000"/>
              </a:solidFill>
              <a:latin typeface="Comic Sans MS - 36"/>
            </a:endParaRPr>
          </a:p>
        </p:txBody>
      </p:sp>
      <p:sp>
        <p:nvSpPr>
          <p:cNvPr id="3" name="TextBox 2"/>
          <p:cNvSpPr txBox="1"/>
          <p:nvPr/>
        </p:nvSpPr>
        <p:spPr>
          <a:xfrm>
            <a:off x="838200" y="3416300"/>
            <a:ext cx="9499600" cy="923330"/>
          </a:xfrm>
          <a:prstGeom prst="rect">
            <a:avLst/>
          </a:prstGeom>
          <a:noFill/>
        </p:spPr>
        <p:txBody>
          <a:bodyPr vert="horz" rtlCol="0">
            <a:spAutoFit/>
          </a:bodyPr>
          <a:lstStyle/>
          <a:p>
            <a:r>
              <a:rPr lang="en-US" sz="2700" smtClean="0">
                <a:solidFill>
                  <a:srgbClr val="000000"/>
                </a:solidFill>
                <a:latin typeface="Comic Sans MS - 36"/>
              </a:rPr>
              <a:t>However, his starting trouble is going to bother ________ who will declare war on Prussia.</a:t>
            </a:r>
            <a:endParaRPr lang="en-US" sz="2700">
              <a:solidFill>
                <a:srgbClr val="000000"/>
              </a:solidFill>
              <a:latin typeface="Comic Sans MS - 36"/>
            </a:endParaRPr>
          </a:p>
        </p:txBody>
      </p:sp>
    </p:spTree>
    <p:extLst>
      <p:ext uri="{BB962C8B-B14F-4D97-AF65-F5344CB8AC3E}">
        <p14:creationId xmlns:p14="http://schemas.microsoft.com/office/powerpoint/2010/main" val="1086530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1842770" y="191770"/>
            <a:ext cx="5933313" cy="4234307"/>
            <a:chOff x="1842770" y="191770"/>
            <a:chExt cx="5933313" cy="4234307"/>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842770" y="191770"/>
              <a:ext cx="5933313" cy="4234307"/>
            </a:xfrm>
            <a:prstGeom prst="rect">
              <a:avLst/>
            </a:prstGeom>
            <a:solidFill>
              <a:scrgbClr r="0" g="0" b="0">
                <a:alpha val="0"/>
              </a:scrgbClr>
            </a:solidFill>
          </p:spPr>
        </p:pic>
        <p:cxnSp>
          <p:nvCxnSpPr>
            <p:cNvPr id="3" name="Straight Connector 2"/>
            <p:cNvCxnSpPr/>
            <p:nvPr/>
          </p:nvCxnSpPr>
          <p:spPr>
            <a:xfrm>
              <a:off x="5098542" y="1668399"/>
              <a:ext cx="542671" cy="1209802"/>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5067300" y="1613535"/>
              <a:ext cx="452755" cy="1001141"/>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161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33400" y="0"/>
            <a:ext cx="9728200" cy="507831"/>
          </a:xfrm>
          <a:prstGeom prst="rect">
            <a:avLst/>
          </a:prstGeom>
          <a:noFill/>
        </p:spPr>
        <p:txBody>
          <a:bodyPr vert="horz" rtlCol="0">
            <a:spAutoFit/>
          </a:bodyPr>
          <a:lstStyle/>
          <a:p>
            <a:r>
              <a:rPr lang="en-US" sz="2700" smtClean="0">
                <a:solidFill>
                  <a:srgbClr val="000000"/>
                </a:solidFill>
                <a:latin typeface="Comic Sans MS - 36"/>
              </a:rPr>
              <a:t>Predict: Who wins the war, and how long does it take?</a:t>
            </a:r>
            <a:endParaRPr lang="en-US" sz="2700">
              <a:solidFill>
                <a:srgbClr val="000000"/>
              </a:solidFill>
              <a:latin typeface="Comic Sans MS - 36"/>
            </a:endParaRPr>
          </a:p>
        </p:txBody>
      </p:sp>
      <p:pic>
        <p:nvPicPr>
          <p:cNvPr id="3" name="Picture 2">
            <a:hlinkClick r:id="rId2"/>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1600" y="1219200"/>
            <a:ext cx="10160000" cy="5015484"/>
          </a:xfrm>
          <a:prstGeom prst="rect">
            <a:avLst/>
          </a:prstGeom>
          <a:solidFill>
            <a:scrgbClr r="0" g="0" b="0">
              <a:alpha val="0"/>
            </a:scrgbClr>
          </a:solidFill>
        </p:spPr>
      </p:pic>
    </p:spTree>
    <p:extLst>
      <p:ext uri="{BB962C8B-B14F-4D97-AF65-F5344CB8AC3E}">
        <p14:creationId xmlns:p14="http://schemas.microsoft.com/office/powerpoint/2010/main" val="1754481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6200" y="0"/>
            <a:ext cx="9944100" cy="677108"/>
          </a:xfrm>
          <a:prstGeom prst="rect">
            <a:avLst/>
          </a:prstGeom>
          <a:noFill/>
        </p:spPr>
        <p:txBody>
          <a:bodyPr vert="horz" rtlCol="0">
            <a:spAutoFit/>
          </a:bodyPr>
          <a:lstStyle/>
          <a:p>
            <a:r>
              <a:rPr lang="en-US" sz="1900" smtClean="0">
                <a:solidFill>
                  <a:srgbClr val="000000"/>
                </a:solidFill>
                <a:latin typeface="Comic Sans MS - 26"/>
              </a:rPr>
              <a:t>So Prussia defeats Austria in what is known as the Seven Weeks' War.  Austria is humiliated, and Prussia takes control of northern Germany.  </a:t>
            </a:r>
            <a:endParaRPr lang="en-US" sz="1900">
              <a:solidFill>
                <a:srgbClr val="000000"/>
              </a:solidFill>
              <a:latin typeface="Comic Sans MS - 2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162300" y="1549400"/>
            <a:ext cx="6818884" cy="3948684"/>
          </a:xfrm>
          <a:prstGeom prst="rect">
            <a:avLst/>
          </a:prstGeom>
          <a:solidFill>
            <a:scrgbClr r="0" g="0" b="0">
              <a:alpha val="0"/>
            </a:scrgbClr>
          </a:solidFill>
        </p:spPr>
      </p:pic>
    </p:spTree>
    <p:extLst>
      <p:ext uri="{BB962C8B-B14F-4D97-AF65-F5344CB8AC3E}">
        <p14:creationId xmlns:p14="http://schemas.microsoft.com/office/powerpoint/2010/main" val="201165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355600"/>
            <a:ext cx="9740900" cy="923330"/>
          </a:xfrm>
          <a:prstGeom prst="rect">
            <a:avLst/>
          </a:prstGeom>
          <a:noFill/>
        </p:spPr>
        <p:txBody>
          <a:bodyPr vert="horz" rtlCol="0">
            <a:spAutoFit/>
          </a:bodyPr>
          <a:lstStyle/>
          <a:p>
            <a:r>
              <a:rPr lang="en-US" smtClean="0">
                <a:solidFill>
                  <a:srgbClr val="000000"/>
                </a:solidFill>
                <a:latin typeface="Comic Sans MS - 24"/>
              </a:rPr>
              <a:t>While nationalism destroyed empires, it also built nations. Italy was one of the countries to form from the territory of crumbling empires. Between 1815 and 1848, fewer and fewer Italians were content to live under foreign rulers.</a:t>
            </a:r>
            <a:endParaRPr lang="en-US">
              <a:solidFill>
                <a:srgbClr val="000000"/>
              </a:solidFill>
              <a:latin typeface="Comic Sans MS - 24"/>
            </a:endParaRPr>
          </a:p>
        </p:txBody>
      </p:sp>
      <p:grpSp>
        <p:nvGrpSpPr>
          <p:cNvPr id="7" name="Group 6"/>
          <p:cNvGrpSpPr/>
          <p:nvPr/>
        </p:nvGrpSpPr>
        <p:grpSpPr>
          <a:xfrm>
            <a:off x="5461000" y="1828800"/>
            <a:ext cx="4268344" cy="2830704"/>
            <a:chOff x="5461000" y="1828800"/>
            <a:chExt cx="4268344" cy="2830704"/>
          </a:xfrm>
        </p:grpSpPr>
        <p:sp>
          <p:nvSpPr>
            <p:cNvPr id="3" name="Freeform 2"/>
            <p:cNvSpPr/>
            <p:nvPr/>
          </p:nvSpPr>
          <p:spPr>
            <a:xfrm>
              <a:off x="5461000" y="1828800"/>
              <a:ext cx="4268344" cy="2830704"/>
            </a:xfrm>
            <a:custGeom>
              <a:avLst/>
              <a:gdLst/>
              <a:ahLst/>
              <a:cxnLst/>
              <a:rect l="0" t="0" r="0" b="0"/>
              <a:pathLst>
                <a:path w="4268344" h="2830704">
                  <a:moveTo>
                    <a:pt x="4268343" y="0"/>
                  </a:moveTo>
                  <a:lnTo>
                    <a:pt x="4268343" y="2830703"/>
                  </a:lnTo>
                  <a:lnTo>
                    <a:pt x="0" y="2830703"/>
                  </a:lnTo>
                  <a:lnTo>
                    <a:pt x="0" y="0"/>
                  </a:lnTo>
                  <a:close/>
                </a:path>
              </a:pathLst>
            </a:custGeom>
            <a:solidFill>
              <a:srgbClr val="323232"/>
            </a:solidFill>
            <a:ln w="0" cap="flat" cmpd="sng" algn="ctr">
              <a:solidFill>
                <a:srgbClr val="3232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569331" y="1938274"/>
              <a:ext cx="1350773" cy="2612010"/>
            </a:xfrm>
            <a:custGeom>
              <a:avLst/>
              <a:gdLst/>
              <a:ahLst/>
              <a:cxnLst/>
              <a:rect l="0" t="0" r="0" b="0"/>
              <a:pathLst>
                <a:path w="1350773" h="2612010">
                  <a:moveTo>
                    <a:pt x="1350772" y="0"/>
                  </a:moveTo>
                  <a:lnTo>
                    <a:pt x="1350772" y="2612009"/>
                  </a:lnTo>
                  <a:lnTo>
                    <a:pt x="0" y="2612009"/>
                  </a:lnTo>
                  <a:lnTo>
                    <a:pt x="0" y="0"/>
                  </a:lnTo>
                  <a:close/>
                </a:path>
              </a:pathLst>
            </a:custGeom>
            <a:solidFill>
              <a:srgbClr val="00CC00"/>
            </a:solidFill>
            <a:ln w="0" cap="flat" cmpd="sng" algn="ctr">
              <a:solidFill>
                <a:srgbClr val="00C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920103" y="1938274"/>
              <a:ext cx="1350138" cy="2612010"/>
            </a:xfrm>
            <a:custGeom>
              <a:avLst/>
              <a:gdLst/>
              <a:ahLst/>
              <a:cxnLst/>
              <a:rect l="0" t="0" r="0" b="0"/>
              <a:pathLst>
                <a:path w="1350138" h="2612010">
                  <a:moveTo>
                    <a:pt x="1350137" y="0"/>
                  </a:moveTo>
                  <a:lnTo>
                    <a:pt x="1350137" y="2612009"/>
                  </a:lnTo>
                  <a:lnTo>
                    <a:pt x="0" y="2612009"/>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270240" y="1938274"/>
              <a:ext cx="1350773" cy="2612010"/>
            </a:xfrm>
            <a:custGeom>
              <a:avLst/>
              <a:gdLst/>
              <a:ahLst/>
              <a:cxnLst/>
              <a:rect l="0" t="0" r="0" b="0"/>
              <a:pathLst>
                <a:path w="1350773" h="2612010">
                  <a:moveTo>
                    <a:pt x="1350772" y="0"/>
                  </a:moveTo>
                  <a:lnTo>
                    <a:pt x="1350772" y="2612009"/>
                  </a:lnTo>
                  <a:lnTo>
                    <a:pt x="0" y="2612009"/>
                  </a:lnTo>
                  <a:lnTo>
                    <a:pt x="0" y="0"/>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348232" y="2364232"/>
            <a:ext cx="2873376" cy="3347594"/>
            <a:chOff x="1348232" y="2364232"/>
            <a:chExt cx="2873376" cy="3347594"/>
          </a:xfrm>
        </p:grpSpPr>
        <p:sp>
          <p:nvSpPr>
            <p:cNvPr id="8" name="Freeform 7"/>
            <p:cNvSpPr/>
            <p:nvPr/>
          </p:nvSpPr>
          <p:spPr>
            <a:xfrm>
              <a:off x="1348232" y="2364232"/>
              <a:ext cx="2873376" cy="2879091"/>
            </a:xfrm>
            <a:custGeom>
              <a:avLst/>
              <a:gdLst/>
              <a:ahLst/>
              <a:cxnLst/>
              <a:rect l="0" t="0" r="0" b="0"/>
              <a:pathLst>
                <a:path w="2873376" h="2879091">
                  <a:moveTo>
                    <a:pt x="925195" y="50165"/>
                  </a:moveTo>
                  <a:lnTo>
                    <a:pt x="996823" y="27559"/>
                  </a:lnTo>
                  <a:lnTo>
                    <a:pt x="1076325" y="9398"/>
                  </a:lnTo>
                  <a:lnTo>
                    <a:pt x="1155065" y="7112"/>
                  </a:lnTo>
                  <a:lnTo>
                    <a:pt x="1271143" y="0"/>
                  </a:lnTo>
                  <a:lnTo>
                    <a:pt x="1324229" y="64389"/>
                  </a:lnTo>
                  <a:lnTo>
                    <a:pt x="1377442" y="92964"/>
                  </a:lnTo>
                  <a:lnTo>
                    <a:pt x="1441831" y="116459"/>
                  </a:lnTo>
                  <a:lnTo>
                    <a:pt x="1497584" y="126619"/>
                  </a:lnTo>
                  <a:lnTo>
                    <a:pt x="1527048" y="131445"/>
                  </a:lnTo>
                  <a:lnTo>
                    <a:pt x="1542796" y="142494"/>
                  </a:lnTo>
                  <a:lnTo>
                    <a:pt x="1476756" y="165227"/>
                  </a:lnTo>
                  <a:lnTo>
                    <a:pt x="1487297" y="205359"/>
                  </a:lnTo>
                  <a:lnTo>
                    <a:pt x="1481582" y="228981"/>
                  </a:lnTo>
                  <a:lnTo>
                    <a:pt x="1507871" y="243967"/>
                  </a:lnTo>
                  <a:lnTo>
                    <a:pt x="1506220" y="255778"/>
                  </a:lnTo>
                  <a:lnTo>
                    <a:pt x="1485646" y="264414"/>
                  </a:lnTo>
                  <a:lnTo>
                    <a:pt x="1480693" y="317881"/>
                  </a:lnTo>
                  <a:lnTo>
                    <a:pt x="1537970" y="401447"/>
                  </a:lnTo>
                  <a:lnTo>
                    <a:pt x="1521333" y="413258"/>
                  </a:lnTo>
                  <a:lnTo>
                    <a:pt x="1494409" y="395986"/>
                  </a:lnTo>
                  <a:lnTo>
                    <a:pt x="1474470" y="395986"/>
                  </a:lnTo>
                  <a:lnTo>
                    <a:pt x="1439545" y="409321"/>
                  </a:lnTo>
                  <a:lnTo>
                    <a:pt x="1390142" y="443103"/>
                  </a:lnTo>
                  <a:lnTo>
                    <a:pt x="1374394" y="454152"/>
                  </a:lnTo>
                  <a:lnTo>
                    <a:pt x="1359154" y="465963"/>
                  </a:lnTo>
                  <a:lnTo>
                    <a:pt x="1325753" y="488061"/>
                  </a:lnTo>
                  <a:lnTo>
                    <a:pt x="1294003" y="510159"/>
                  </a:lnTo>
                  <a:lnTo>
                    <a:pt x="1274191" y="524891"/>
                  </a:lnTo>
                  <a:lnTo>
                    <a:pt x="1257427" y="553466"/>
                  </a:lnTo>
                  <a:lnTo>
                    <a:pt x="1259078" y="586359"/>
                  </a:lnTo>
                  <a:lnTo>
                    <a:pt x="1274826" y="613283"/>
                  </a:lnTo>
                  <a:lnTo>
                    <a:pt x="1302004" y="641604"/>
                  </a:lnTo>
                  <a:lnTo>
                    <a:pt x="1312291" y="676148"/>
                  </a:lnTo>
                  <a:lnTo>
                    <a:pt x="1305179" y="707009"/>
                  </a:lnTo>
                  <a:lnTo>
                    <a:pt x="1289177" y="724281"/>
                  </a:lnTo>
                  <a:lnTo>
                    <a:pt x="1274826" y="752602"/>
                  </a:lnTo>
                  <a:lnTo>
                    <a:pt x="1262253" y="788924"/>
                  </a:lnTo>
                  <a:lnTo>
                    <a:pt x="1270254" y="827405"/>
                  </a:lnTo>
                  <a:lnTo>
                    <a:pt x="1279652" y="846963"/>
                  </a:lnTo>
                  <a:lnTo>
                    <a:pt x="1303528" y="886333"/>
                  </a:lnTo>
                  <a:lnTo>
                    <a:pt x="1331468" y="924306"/>
                  </a:lnTo>
                  <a:lnTo>
                    <a:pt x="1351153" y="950976"/>
                  </a:lnTo>
                  <a:lnTo>
                    <a:pt x="1370330" y="980059"/>
                  </a:lnTo>
                  <a:lnTo>
                    <a:pt x="1384681" y="995172"/>
                  </a:lnTo>
                  <a:lnTo>
                    <a:pt x="1433830" y="1039876"/>
                  </a:lnTo>
                  <a:lnTo>
                    <a:pt x="1461770" y="1059688"/>
                  </a:lnTo>
                  <a:lnTo>
                    <a:pt x="1513332" y="1095121"/>
                  </a:lnTo>
                  <a:lnTo>
                    <a:pt x="1563370" y="1118616"/>
                  </a:lnTo>
                  <a:lnTo>
                    <a:pt x="1590548" y="1128268"/>
                  </a:lnTo>
                  <a:lnTo>
                    <a:pt x="1599184" y="1157224"/>
                  </a:lnTo>
                  <a:lnTo>
                    <a:pt x="1607185" y="1171321"/>
                  </a:lnTo>
                  <a:lnTo>
                    <a:pt x="1623949" y="1200531"/>
                  </a:lnTo>
                  <a:lnTo>
                    <a:pt x="1628648" y="1210691"/>
                  </a:lnTo>
                  <a:lnTo>
                    <a:pt x="1645412" y="1251712"/>
                  </a:lnTo>
                  <a:lnTo>
                    <a:pt x="1654937" y="1278382"/>
                  </a:lnTo>
                  <a:lnTo>
                    <a:pt x="1664335" y="1301369"/>
                  </a:lnTo>
                  <a:lnTo>
                    <a:pt x="1692275" y="1344676"/>
                  </a:lnTo>
                  <a:lnTo>
                    <a:pt x="1705737" y="1371346"/>
                  </a:lnTo>
                  <a:lnTo>
                    <a:pt x="1717802" y="1417828"/>
                  </a:lnTo>
                  <a:lnTo>
                    <a:pt x="1737487" y="1464183"/>
                  </a:lnTo>
                  <a:lnTo>
                    <a:pt x="1754124" y="1494282"/>
                  </a:lnTo>
                  <a:lnTo>
                    <a:pt x="1769237" y="1509268"/>
                  </a:lnTo>
                  <a:lnTo>
                    <a:pt x="1818640" y="1537589"/>
                  </a:lnTo>
                  <a:lnTo>
                    <a:pt x="1868805" y="1568196"/>
                  </a:lnTo>
                  <a:lnTo>
                    <a:pt x="1916430" y="1601343"/>
                  </a:lnTo>
                  <a:lnTo>
                    <a:pt x="1964817" y="1635887"/>
                  </a:lnTo>
                  <a:lnTo>
                    <a:pt x="2018919" y="1639062"/>
                  </a:lnTo>
                  <a:lnTo>
                    <a:pt x="2067433" y="1639062"/>
                  </a:lnTo>
                  <a:lnTo>
                    <a:pt x="2173097" y="1642364"/>
                  </a:lnTo>
                  <a:lnTo>
                    <a:pt x="2196973" y="1642364"/>
                  </a:lnTo>
                  <a:lnTo>
                    <a:pt x="2221611" y="1642999"/>
                  </a:lnTo>
                  <a:lnTo>
                    <a:pt x="2210435" y="1665097"/>
                  </a:lnTo>
                  <a:lnTo>
                    <a:pt x="2199386" y="1689481"/>
                  </a:lnTo>
                  <a:lnTo>
                    <a:pt x="2192147" y="1713992"/>
                  </a:lnTo>
                  <a:lnTo>
                    <a:pt x="2189861" y="1740662"/>
                  </a:lnTo>
                  <a:lnTo>
                    <a:pt x="2189861" y="1767586"/>
                  </a:lnTo>
                  <a:lnTo>
                    <a:pt x="2272538" y="1815465"/>
                  </a:lnTo>
                  <a:lnTo>
                    <a:pt x="2355977" y="1864233"/>
                  </a:lnTo>
                  <a:lnTo>
                    <a:pt x="2399538" y="1895856"/>
                  </a:lnTo>
                  <a:lnTo>
                    <a:pt x="2421890" y="1911477"/>
                  </a:lnTo>
                  <a:lnTo>
                    <a:pt x="2447290" y="1925701"/>
                  </a:lnTo>
                  <a:lnTo>
                    <a:pt x="2464689" y="1935861"/>
                  </a:lnTo>
                  <a:lnTo>
                    <a:pt x="2489581" y="1954784"/>
                  </a:lnTo>
                  <a:lnTo>
                    <a:pt x="2503805" y="1966722"/>
                  </a:lnTo>
                  <a:lnTo>
                    <a:pt x="2526792" y="1986280"/>
                  </a:lnTo>
                  <a:lnTo>
                    <a:pt x="2553843" y="2003552"/>
                  </a:lnTo>
                  <a:lnTo>
                    <a:pt x="2580005" y="2017776"/>
                  </a:lnTo>
                  <a:lnTo>
                    <a:pt x="2609469" y="2030476"/>
                  </a:lnTo>
                  <a:lnTo>
                    <a:pt x="2638806" y="2038350"/>
                  </a:lnTo>
                  <a:lnTo>
                    <a:pt x="2669794" y="2045462"/>
                  </a:lnTo>
                  <a:lnTo>
                    <a:pt x="2702433" y="2049399"/>
                  </a:lnTo>
                  <a:lnTo>
                    <a:pt x="2736596" y="2051685"/>
                  </a:lnTo>
                  <a:lnTo>
                    <a:pt x="2761234" y="2066671"/>
                  </a:lnTo>
                  <a:lnTo>
                    <a:pt x="2787523" y="2080895"/>
                  </a:lnTo>
                  <a:lnTo>
                    <a:pt x="2825623" y="2118614"/>
                  </a:lnTo>
                  <a:lnTo>
                    <a:pt x="2842387" y="2147697"/>
                  </a:lnTo>
                  <a:lnTo>
                    <a:pt x="2855849" y="2179193"/>
                  </a:lnTo>
                  <a:lnTo>
                    <a:pt x="2873375" y="2202942"/>
                  </a:lnTo>
                  <a:lnTo>
                    <a:pt x="2867914" y="2221611"/>
                  </a:lnTo>
                  <a:lnTo>
                    <a:pt x="2860675" y="2238375"/>
                  </a:lnTo>
                  <a:lnTo>
                    <a:pt x="2861310" y="2256409"/>
                  </a:lnTo>
                  <a:lnTo>
                    <a:pt x="2838450" y="2264156"/>
                  </a:lnTo>
                  <a:lnTo>
                    <a:pt x="2813812" y="2256409"/>
                  </a:lnTo>
                  <a:lnTo>
                    <a:pt x="2797810" y="2246249"/>
                  </a:lnTo>
                  <a:lnTo>
                    <a:pt x="2783586" y="2231263"/>
                  </a:lnTo>
                  <a:lnTo>
                    <a:pt x="2769235" y="2213102"/>
                  </a:lnTo>
                  <a:lnTo>
                    <a:pt x="2760472" y="2194179"/>
                  </a:lnTo>
                  <a:lnTo>
                    <a:pt x="2751836" y="2165858"/>
                  </a:lnTo>
                  <a:lnTo>
                    <a:pt x="2730373" y="2138934"/>
                  </a:lnTo>
                  <a:lnTo>
                    <a:pt x="2714371" y="2131822"/>
                  </a:lnTo>
                  <a:lnTo>
                    <a:pt x="2588768" y="2081657"/>
                  </a:lnTo>
                  <a:lnTo>
                    <a:pt x="2549906" y="2062734"/>
                  </a:lnTo>
                  <a:lnTo>
                    <a:pt x="2511679" y="2064131"/>
                  </a:lnTo>
                  <a:lnTo>
                    <a:pt x="2480691" y="2076831"/>
                  </a:lnTo>
                  <a:lnTo>
                    <a:pt x="2467864" y="2085467"/>
                  </a:lnTo>
                  <a:lnTo>
                    <a:pt x="2448941" y="2111502"/>
                  </a:lnTo>
                  <a:lnTo>
                    <a:pt x="2434717" y="2153285"/>
                  </a:lnTo>
                  <a:lnTo>
                    <a:pt x="2423541" y="2176907"/>
                  </a:lnTo>
                  <a:lnTo>
                    <a:pt x="2395728" y="2221611"/>
                  </a:lnTo>
                  <a:lnTo>
                    <a:pt x="2379726" y="2243709"/>
                  </a:lnTo>
                  <a:lnTo>
                    <a:pt x="2362327" y="2296414"/>
                  </a:lnTo>
                  <a:lnTo>
                    <a:pt x="2362327" y="2333498"/>
                  </a:lnTo>
                  <a:lnTo>
                    <a:pt x="2375789" y="2361057"/>
                  </a:lnTo>
                  <a:lnTo>
                    <a:pt x="2419477" y="2367534"/>
                  </a:lnTo>
                  <a:lnTo>
                    <a:pt x="2454402" y="2384806"/>
                  </a:lnTo>
                  <a:lnTo>
                    <a:pt x="2487930" y="2404364"/>
                  </a:lnTo>
                  <a:lnTo>
                    <a:pt x="2521331" y="2435860"/>
                  </a:lnTo>
                  <a:lnTo>
                    <a:pt x="2516505" y="2464181"/>
                  </a:lnTo>
                  <a:lnTo>
                    <a:pt x="2506218" y="2494915"/>
                  </a:lnTo>
                  <a:lnTo>
                    <a:pt x="2491867" y="2517013"/>
                  </a:lnTo>
                  <a:lnTo>
                    <a:pt x="2476754" y="2527300"/>
                  </a:lnTo>
                  <a:lnTo>
                    <a:pt x="2466467" y="2541397"/>
                  </a:lnTo>
                  <a:lnTo>
                    <a:pt x="2447290" y="2548509"/>
                  </a:lnTo>
                  <a:lnTo>
                    <a:pt x="2432177" y="2560447"/>
                  </a:lnTo>
                  <a:lnTo>
                    <a:pt x="2399538" y="2585339"/>
                  </a:lnTo>
                  <a:lnTo>
                    <a:pt x="2380615" y="2616200"/>
                  </a:lnTo>
                  <a:lnTo>
                    <a:pt x="2373503" y="2650744"/>
                  </a:lnTo>
                  <a:lnTo>
                    <a:pt x="2377440" y="2695829"/>
                  </a:lnTo>
                  <a:lnTo>
                    <a:pt x="2379726" y="2713101"/>
                  </a:lnTo>
                  <a:lnTo>
                    <a:pt x="2375789" y="2734310"/>
                  </a:lnTo>
                  <a:lnTo>
                    <a:pt x="2368677" y="2746248"/>
                  </a:lnTo>
                  <a:lnTo>
                    <a:pt x="2355977" y="2763520"/>
                  </a:lnTo>
                  <a:lnTo>
                    <a:pt x="2339213" y="2781554"/>
                  </a:lnTo>
                  <a:lnTo>
                    <a:pt x="2320290" y="2809113"/>
                  </a:lnTo>
                  <a:lnTo>
                    <a:pt x="2304288" y="2831846"/>
                  </a:lnTo>
                  <a:lnTo>
                    <a:pt x="2290826" y="2844546"/>
                  </a:lnTo>
                  <a:lnTo>
                    <a:pt x="2266061" y="2860929"/>
                  </a:lnTo>
                  <a:lnTo>
                    <a:pt x="2248535" y="2868930"/>
                  </a:lnTo>
                  <a:lnTo>
                    <a:pt x="2230247" y="2874518"/>
                  </a:lnTo>
                  <a:lnTo>
                    <a:pt x="2209673" y="2879090"/>
                  </a:lnTo>
                  <a:lnTo>
                    <a:pt x="2181860" y="2869692"/>
                  </a:lnTo>
                  <a:lnTo>
                    <a:pt x="2173097" y="2844546"/>
                  </a:lnTo>
                  <a:lnTo>
                    <a:pt x="2175637" y="2810510"/>
                  </a:lnTo>
                  <a:lnTo>
                    <a:pt x="2196973" y="2778252"/>
                  </a:lnTo>
                  <a:lnTo>
                    <a:pt x="2209673" y="2756408"/>
                  </a:lnTo>
                  <a:lnTo>
                    <a:pt x="2223897" y="2717673"/>
                  </a:lnTo>
                  <a:lnTo>
                    <a:pt x="2251075" y="2694940"/>
                  </a:lnTo>
                  <a:lnTo>
                    <a:pt x="2271649" y="2672080"/>
                  </a:lnTo>
                  <a:lnTo>
                    <a:pt x="2294763" y="2634361"/>
                  </a:lnTo>
                  <a:lnTo>
                    <a:pt x="2311400" y="2613025"/>
                  </a:lnTo>
                  <a:lnTo>
                    <a:pt x="2325751" y="2594991"/>
                  </a:lnTo>
                  <a:lnTo>
                    <a:pt x="2335149" y="2573655"/>
                  </a:lnTo>
                  <a:lnTo>
                    <a:pt x="2314575" y="2525649"/>
                  </a:lnTo>
                  <a:lnTo>
                    <a:pt x="2294763" y="2489327"/>
                  </a:lnTo>
                  <a:lnTo>
                    <a:pt x="2253361" y="2417699"/>
                  </a:lnTo>
                  <a:lnTo>
                    <a:pt x="2239899" y="2379980"/>
                  </a:lnTo>
                  <a:lnTo>
                    <a:pt x="2231898" y="2358771"/>
                  </a:lnTo>
                  <a:lnTo>
                    <a:pt x="2212848" y="2317750"/>
                  </a:lnTo>
                  <a:lnTo>
                    <a:pt x="2209673" y="2272919"/>
                  </a:lnTo>
                  <a:lnTo>
                    <a:pt x="2191385" y="2233549"/>
                  </a:lnTo>
                  <a:lnTo>
                    <a:pt x="2177034" y="2219325"/>
                  </a:lnTo>
                  <a:lnTo>
                    <a:pt x="2156460" y="2209165"/>
                  </a:lnTo>
                  <a:lnTo>
                    <a:pt x="2134997" y="2202053"/>
                  </a:lnTo>
                  <a:lnTo>
                    <a:pt x="2088896" y="2194941"/>
                  </a:lnTo>
                  <a:lnTo>
                    <a:pt x="2015744" y="2153285"/>
                  </a:lnTo>
                  <a:lnTo>
                    <a:pt x="1982343" y="2127250"/>
                  </a:lnTo>
                  <a:lnTo>
                    <a:pt x="1952879" y="2078355"/>
                  </a:lnTo>
                  <a:lnTo>
                    <a:pt x="1937893" y="2055622"/>
                  </a:lnTo>
                  <a:lnTo>
                    <a:pt x="1906778" y="2031238"/>
                  </a:lnTo>
                  <a:lnTo>
                    <a:pt x="1875028" y="2029587"/>
                  </a:lnTo>
                  <a:lnTo>
                    <a:pt x="1825879" y="2021713"/>
                  </a:lnTo>
                  <a:lnTo>
                    <a:pt x="1789303" y="1997329"/>
                  </a:lnTo>
                  <a:lnTo>
                    <a:pt x="1739900" y="1969008"/>
                  </a:lnTo>
                  <a:lnTo>
                    <a:pt x="1708912" y="1942973"/>
                  </a:lnTo>
                  <a:lnTo>
                    <a:pt x="1691513" y="1914017"/>
                  </a:lnTo>
                  <a:lnTo>
                    <a:pt x="1678686" y="1898142"/>
                  </a:lnTo>
                  <a:lnTo>
                    <a:pt x="1664335" y="1882267"/>
                  </a:lnTo>
                  <a:lnTo>
                    <a:pt x="1632585" y="1856486"/>
                  </a:lnTo>
                  <a:lnTo>
                    <a:pt x="1615948" y="1845437"/>
                  </a:lnTo>
                  <a:lnTo>
                    <a:pt x="1575435" y="1825625"/>
                  </a:lnTo>
                  <a:lnTo>
                    <a:pt x="1548511" y="1811528"/>
                  </a:lnTo>
                  <a:lnTo>
                    <a:pt x="1445006" y="1806956"/>
                  </a:lnTo>
                  <a:lnTo>
                    <a:pt x="1401318" y="1798193"/>
                  </a:lnTo>
                  <a:lnTo>
                    <a:pt x="1361567" y="1783969"/>
                  </a:lnTo>
                  <a:lnTo>
                    <a:pt x="1343279" y="1773809"/>
                  </a:lnTo>
                  <a:lnTo>
                    <a:pt x="1309116" y="1748536"/>
                  </a:lnTo>
                  <a:lnTo>
                    <a:pt x="1286891" y="1726565"/>
                  </a:lnTo>
                  <a:lnTo>
                    <a:pt x="1267079" y="1702943"/>
                  </a:lnTo>
                  <a:lnTo>
                    <a:pt x="1222502" y="1639062"/>
                  </a:lnTo>
                  <a:lnTo>
                    <a:pt x="1180465" y="1573784"/>
                  </a:lnTo>
                  <a:lnTo>
                    <a:pt x="1135888" y="1489456"/>
                  </a:lnTo>
                  <a:lnTo>
                    <a:pt x="1110361" y="1456563"/>
                  </a:lnTo>
                  <a:lnTo>
                    <a:pt x="1088136" y="1438402"/>
                  </a:lnTo>
                  <a:lnTo>
                    <a:pt x="1062736" y="1426591"/>
                  </a:lnTo>
                  <a:lnTo>
                    <a:pt x="1040384" y="1409192"/>
                  </a:lnTo>
                  <a:lnTo>
                    <a:pt x="1023747" y="1410716"/>
                  </a:lnTo>
                  <a:lnTo>
                    <a:pt x="1014349" y="1402207"/>
                  </a:lnTo>
                  <a:lnTo>
                    <a:pt x="967359" y="1346327"/>
                  </a:lnTo>
                  <a:lnTo>
                    <a:pt x="955421" y="1316355"/>
                  </a:lnTo>
                  <a:lnTo>
                    <a:pt x="945134" y="1299083"/>
                  </a:lnTo>
                  <a:lnTo>
                    <a:pt x="939419" y="1281811"/>
                  </a:lnTo>
                  <a:lnTo>
                    <a:pt x="927735" y="1246378"/>
                  </a:lnTo>
                  <a:lnTo>
                    <a:pt x="912495" y="1214628"/>
                  </a:lnTo>
                  <a:lnTo>
                    <a:pt x="893445" y="1186307"/>
                  </a:lnTo>
                  <a:lnTo>
                    <a:pt x="871093" y="1158875"/>
                  </a:lnTo>
                  <a:lnTo>
                    <a:pt x="845693" y="1144651"/>
                  </a:lnTo>
                  <a:lnTo>
                    <a:pt x="831342" y="1110107"/>
                  </a:lnTo>
                  <a:lnTo>
                    <a:pt x="823595" y="1086358"/>
                  </a:lnTo>
                  <a:lnTo>
                    <a:pt x="840994" y="1005332"/>
                  </a:lnTo>
                  <a:lnTo>
                    <a:pt x="843280" y="980948"/>
                  </a:lnTo>
                  <a:lnTo>
                    <a:pt x="840994" y="939927"/>
                  </a:lnTo>
                  <a:lnTo>
                    <a:pt x="832993" y="925703"/>
                  </a:lnTo>
                  <a:lnTo>
                    <a:pt x="813308" y="913257"/>
                  </a:lnTo>
                  <a:lnTo>
                    <a:pt x="794131" y="908431"/>
                  </a:lnTo>
                  <a:lnTo>
                    <a:pt x="681990" y="880110"/>
                  </a:lnTo>
                  <a:lnTo>
                    <a:pt x="650240" y="863727"/>
                  </a:lnTo>
                  <a:lnTo>
                    <a:pt x="587375" y="822579"/>
                  </a:lnTo>
                  <a:lnTo>
                    <a:pt x="515874" y="793496"/>
                  </a:lnTo>
                  <a:lnTo>
                    <a:pt x="454660" y="775335"/>
                  </a:lnTo>
                  <a:lnTo>
                    <a:pt x="426974" y="772160"/>
                  </a:lnTo>
                  <a:lnTo>
                    <a:pt x="403860" y="779272"/>
                  </a:lnTo>
                  <a:lnTo>
                    <a:pt x="337185" y="814705"/>
                  </a:lnTo>
                  <a:lnTo>
                    <a:pt x="304546" y="871347"/>
                  </a:lnTo>
                  <a:lnTo>
                    <a:pt x="271145" y="924941"/>
                  </a:lnTo>
                  <a:lnTo>
                    <a:pt x="249682" y="977011"/>
                  </a:lnTo>
                  <a:lnTo>
                    <a:pt x="199644" y="1016381"/>
                  </a:lnTo>
                  <a:lnTo>
                    <a:pt x="137541" y="1057148"/>
                  </a:lnTo>
                  <a:lnTo>
                    <a:pt x="108204" y="1033653"/>
                  </a:lnTo>
                  <a:lnTo>
                    <a:pt x="135890" y="1017143"/>
                  </a:lnTo>
                  <a:lnTo>
                    <a:pt x="139065" y="984123"/>
                  </a:lnTo>
                  <a:lnTo>
                    <a:pt x="134493" y="939038"/>
                  </a:lnTo>
                  <a:lnTo>
                    <a:pt x="128143" y="915543"/>
                  </a:lnTo>
                  <a:lnTo>
                    <a:pt x="109855" y="892048"/>
                  </a:lnTo>
                  <a:lnTo>
                    <a:pt x="84963" y="872236"/>
                  </a:lnTo>
                  <a:lnTo>
                    <a:pt x="52578" y="866775"/>
                  </a:lnTo>
                  <a:lnTo>
                    <a:pt x="34290" y="850900"/>
                  </a:lnTo>
                  <a:lnTo>
                    <a:pt x="8890" y="814070"/>
                  </a:lnTo>
                  <a:lnTo>
                    <a:pt x="3175" y="776986"/>
                  </a:lnTo>
                  <a:lnTo>
                    <a:pt x="0" y="728218"/>
                  </a:lnTo>
                  <a:lnTo>
                    <a:pt x="2413" y="698246"/>
                  </a:lnTo>
                  <a:lnTo>
                    <a:pt x="7239" y="651764"/>
                  </a:lnTo>
                  <a:lnTo>
                    <a:pt x="8001" y="631444"/>
                  </a:lnTo>
                  <a:lnTo>
                    <a:pt x="11176" y="611632"/>
                  </a:lnTo>
                  <a:lnTo>
                    <a:pt x="25527" y="552704"/>
                  </a:lnTo>
                  <a:lnTo>
                    <a:pt x="46101" y="495935"/>
                  </a:lnTo>
                  <a:lnTo>
                    <a:pt x="56388" y="465963"/>
                  </a:lnTo>
                  <a:lnTo>
                    <a:pt x="64389" y="438531"/>
                  </a:lnTo>
                  <a:lnTo>
                    <a:pt x="82677" y="348742"/>
                  </a:lnTo>
                  <a:lnTo>
                    <a:pt x="100203" y="321183"/>
                  </a:lnTo>
                  <a:lnTo>
                    <a:pt x="126492" y="271399"/>
                  </a:lnTo>
                  <a:lnTo>
                    <a:pt x="190754" y="280162"/>
                  </a:lnTo>
                  <a:lnTo>
                    <a:pt x="308610" y="268351"/>
                  </a:lnTo>
                  <a:lnTo>
                    <a:pt x="342646" y="205359"/>
                  </a:lnTo>
                  <a:lnTo>
                    <a:pt x="368935" y="183261"/>
                  </a:lnTo>
                  <a:lnTo>
                    <a:pt x="388620" y="180975"/>
                  </a:lnTo>
                  <a:lnTo>
                    <a:pt x="444373" y="183261"/>
                  </a:lnTo>
                  <a:lnTo>
                    <a:pt x="498475" y="247015"/>
                  </a:lnTo>
                  <a:lnTo>
                    <a:pt x="543687" y="280162"/>
                  </a:lnTo>
                  <a:lnTo>
                    <a:pt x="585978" y="303149"/>
                  </a:lnTo>
                  <a:lnTo>
                    <a:pt x="599440" y="273050"/>
                  </a:lnTo>
                  <a:lnTo>
                    <a:pt x="622300" y="237744"/>
                  </a:lnTo>
                  <a:lnTo>
                    <a:pt x="641477" y="228981"/>
                  </a:lnTo>
                  <a:lnTo>
                    <a:pt x="654939" y="205359"/>
                  </a:lnTo>
                  <a:lnTo>
                    <a:pt x="709803" y="177927"/>
                  </a:lnTo>
                  <a:lnTo>
                    <a:pt x="756666" y="177927"/>
                  </a:lnTo>
                  <a:lnTo>
                    <a:pt x="799592" y="202311"/>
                  </a:lnTo>
                  <a:lnTo>
                    <a:pt x="818769" y="196088"/>
                  </a:lnTo>
                  <a:lnTo>
                    <a:pt x="829945" y="141605"/>
                  </a:lnTo>
                  <a:lnTo>
                    <a:pt x="840232" y="121920"/>
                  </a:lnTo>
                  <a:lnTo>
                    <a:pt x="866521" y="94361"/>
                  </a:lnTo>
                  <a:lnTo>
                    <a:pt x="879094" y="77089"/>
                  </a:lnTo>
                  <a:lnTo>
                    <a:pt x="898271" y="57277"/>
                  </a:lnTo>
                  <a:close/>
                </a:path>
              </a:pathLst>
            </a:custGeom>
            <a:solidFill>
              <a:srgbClr val="0000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465834" y="4231767"/>
              <a:ext cx="414910" cy="715519"/>
            </a:xfrm>
            <a:custGeom>
              <a:avLst/>
              <a:gdLst/>
              <a:ahLst/>
              <a:cxnLst/>
              <a:rect l="0" t="0" r="0" b="0"/>
              <a:pathLst>
                <a:path w="414910" h="715519">
                  <a:moveTo>
                    <a:pt x="225044" y="106172"/>
                  </a:moveTo>
                  <a:lnTo>
                    <a:pt x="243332" y="51816"/>
                  </a:lnTo>
                  <a:lnTo>
                    <a:pt x="271907" y="14097"/>
                  </a:lnTo>
                  <a:lnTo>
                    <a:pt x="299085" y="0"/>
                  </a:lnTo>
                  <a:lnTo>
                    <a:pt x="326771" y="9398"/>
                  </a:lnTo>
                  <a:lnTo>
                    <a:pt x="353060" y="57277"/>
                  </a:lnTo>
                  <a:lnTo>
                    <a:pt x="387985" y="99949"/>
                  </a:lnTo>
                  <a:lnTo>
                    <a:pt x="403733" y="121285"/>
                  </a:lnTo>
                  <a:lnTo>
                    <a:pt x="414909" y="160655"/>
                  </a:lnTo>
                  <a:lnTo>
                    <a:pt x="406273" y="198247"/>
                  </a:lnTo>
                  <a:lnTo>
                    <a:pt x="395986" y="217297"/>
                  </a:lnTo>
                  <a:lnTo>
                    <a:pt x="388874" y="248666"/>
                  </a:lnTo>
                  <a:lnTo>
                    <a:pt x="385699" y="280162"/>
                  </a:lnTo>
                  <a:lnTo>
                    <a:pt x="385699" y="312420"/>
                  </a:lnTo>
                  <a:lnTo>
                    <a:pt x="389509" y="344805"/>
                  </a:lnTo>
                  <a:lnTo>
                    <a:pt x="379222" y="411607"/>
                  </a:lnTo>
                  <a:lnTo>
                    <a:pt x="376047" y="447040"/>
                  </a:lnTo>
                  <a:lnTo>
                    <a:pt x="376047" y="480949"/>
                  </a:lnTo>
                  <a:lnTo>
                    <a:pt x="372872" y="535940"/>
                  </a:lnTo>
                  <a:lnTo>
                    <a:pt x="358521" y="569087"/>
                  </a:lnTo>
                  <a:lnTo>
                    <a:pt x="342011" y="611632"/>
                  </a:lnTo>
                  <a:lnTo>
                    <a:pt x="311658" y="640715"/>
                  </a:lnTo>
                  <a:lnTo>
                    <a:pt x="283083" y="634492"/>
                  </a:lnTo>
                  <a:lnTo>
                    <a:pt x="249682" y="628269"/>
                  </a:lnTo>
                  <a:lnTo>
                    <a:pt x="207518" y="639953"/>
                  </a:lnTo>
                  <a:lnTo>
                    <a:pt x="189230" y="649478"/>
                  </a:lnTo>
                  <a:lnTo>
                    <a:pt x="159893" y="679323"/>
                  </a:lnTo>
                  <a:lnTo>
                    <a:pt x="151257" y="703707"/>
                  </a:lnTo>
                  <a:lnTo>
                    <a:pt x="132080" y="715518"/>
                  </a:lnTo>
                  <a:lnTo>
                    <a:pt x="105791" y="714756"/>
                  </a:lnTo>
                  <a:lnTo>
                    <a:pt x="77216" y="700532"/>
                  </a:lnTo>
                  <a:lnTo>
                    <a:pt x="54864" y="676148"/>
                  </a:lnTo>
                  <a:lnTo>
                    <a:pt x="49403" y="649478"/>
                  </a:lnTo>
                  <a:lnTo>
                    <a:pt x="30226" y="615569"/>
                  </a:lnTo>
                  <a:lnTo>
                    <a:pt x="24003" y="565150"/>
                  </a:lnTo>
                  <a:lnTo>
                    <a:pt x="39751" y="517906"/>
                  </a:lnTo>
                  <a:lnTo>
                    <a:pt x="48641" y="449580"/>
                  </a:lnTo>
                  <a:lnTo>
                    <a:pt x="56515" y="414782"/>
                  </a:lnTo>
                  <a:lnTo>
                    <a:pt x="61214" y="377825"/>
                  </a:lnTo>
                  <a:lnTo>
                    <a:pt x="61214" y="343027"/>
                  </a:lnTo>
                  <a:lnTo>
                    <a:pt x="54864" y="307721"/>
                  </a:lnTo>
                  <a:lnTo>
                    <a:pt x="43688" y="273050"/>
                  </a:lnTo>
                  <a:lnTo>
                    <a:pt x="27178" y="240792"/>
                  </a:lnTo>
                  <a:lnTo>
                    <a:pt x="19939" y="224409"/>
                  </a:lnTo>
                  <a:lnTo>
                    <a:pt x="8890" y="187325"/>
                  </a:lnTo>
                  <a:lnTo>
                    <a:pt x="0" y="157226"/>
                  </a:lnTo>
                  <a:lnTo>
                    <a:pt x="8890" y="130556"/>
                  </a:lnTo>
                  <a:lnTo>
                    <a:pt x="35941" y="88138"/>
                  </a:lnTo>
                  <a:lnTo>
                    <a:pt x="93853" y="60579"/>
                  </a:lnTo>
                  <a:lnTo>
                    <a:pt x="189230" y="107061"/>
                  </a:lnTo>
                  <a:close/>
                </a:path>
              </a:pathLst>
            </a:custGeom>
            <a:solidFill>
              <a:srgbClr val="0000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49271" y="5281930"/>
              <a:ext cx="828168" cy="429896"/>
            </a:xfrm>
            <a:custGeom>
              <a:avLst/>
              <a:gdLst/>
              <a:ahLst/>
              <a:cxnLst/>
              <a:rect l="0" t="0" r="0" b="0"/>
              <a:pathLst>
                <a:path w="828168" h="429896">
                  <a:moveTo>
                    <a:pt x="828167" y="4699"/>
                  </a:moveTo>
                  <a:lnTo>
                    <a:pt x="828167" y="26797"/>
                  </a:lnTo>
                  <a:lnTo>
                    <a:pt x="824992" y="33020"/>
                  </a:lnTo>
                  <a:lnTo>
                    <a:pt x="810768" y="48895"/>
                  </a:lnTo>
                  <a:lnTo>
                    <a:pt x="794131" y="87376"/>
                  </a:lnTo>
                  <a:lnTo>
                    <a:pt x="763016" y="146431"/>
                  </a:lnTo>
                  <a:lnTo>
                    <a:pt x="751840" y="217424"/>
                  </a:lnTo>
                  <a:lnTo>
                    <a:pt x="755777" y="310896"/>
                  </a:lnTo>
                  <a:lnTo>
                    <a:pt x="766953" y="358267"/>
                  </a:lnTo>
                  <a:lnTo>
                    <a:pt x="746379" y="408686"/>
                  </a:lnTo>
                  <a:lnTo>
                    <a:pt x="728091" y="429895"/>
                  </a:lnTo>
                  <a:lnTo>
                    <a:pt x="586486" y="415798"/>
                  </a:lnTo>
                  <a:lnTo>
                    <a:pt x="541274" y="370967"/>
                  </a:lnTo>
                  <a:lnTo>
                    <a:pt x="391795" y="292862"/>
                  </a:lnTo>
                  <a:lnTo>
                    <a:pt x="172466" y="189738"/>
                  </a:lnTo>
                  <a:lnTo>
                    <a:pt x="79502" y="158242"/>
                  </a:lnTo>
                  <a:lnTo>
                    <a:pt x="16637" y="92202"/>
                  </a:lnTo>
                  <a:lnTo>
                    <a:pt x="0" y="67056"/>
                  </a:lnTo>
                  <a:lnTo>
                    <a:pt x="16637" y="51181"/>
                  </a:lnTo>
                  <a:lnTo>
                    <a:pt x="224155" y="0"/>
                  </a:lnTo>
                  <a:lnTo>
                    <a:pt x="275717" y="27686"/>
                  </a:lnTo>
                  <a:lnTo>
                    <a:pt x="436372" y="51181"/>
                  </a:lnTo>
                  <a:lnTo>
                    <a:pt x="492760" y="50292"/>
                  </a:lnTo>
                  <a:lnTo>
                    <a:pt x="544449" y="50292"/>
                  </a:lnTo>
                  <a:lnTo>
                    <a:pt x="603377" y="51181"/>
                  </a:lnTo>
                  <a:lnTo>
                    <a:pt x="662051" y="45720"/>
                  </a:lnTo>
                  <a:lnTo>
                    <a:pt x="746379" y="26035"/>
                  </a:lnTo>
                  <a:lnTo>
                    <a:pt x="782955" y="9525"/>
                  </a:lnTo>
                  <a:close/>
                </a:path>
              </a:pathLst>
            </a:custGeom>
            <a:solidFill>
              <a:srgbClr val="0000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5732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139700" y="63500"/>
            <a:ext cx="10020300" cy="6726936"/>
            <a:chOff x="139700" y="63500"/>
            <a:chExt cx="10020300" cy="6726936"/>
          </a:xfrm>
        </p:grpSpPr>
        <p:grpSp>
          <p:nvGrpSpPr>
            <p:cNvPr id="4" name="Group 3"/>
            <p:cNvGrpSpPr/>
            <p:nvPr/>
          </p:nvGrpSpPr>
          <p:grpSpPr>
            <a:xfrm>
              <a:off x="1621282" y="63500"/>
              <a:ext cx="6736970" cy="6726936"/>
              <a:chOff x="1621282" y="63500"/>
              <a:chExt cx="6736970" cy="6726936"/>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52600" y="63500"/>
                <a:ext cx="6518910" cy="6726936"/>
              </a:xfrm>
              <a:prstGeom prst="rect">
                <a:avLst/>
              </a:prstGeom>
              <a:solidFill>
                <a:scrgbClr r="0" g="0" b="0">
                  <a:alpha val="0"/>
                </a:scrgbClr>
              </a:solidFill>
            </p:spPr>
          </p:pic>
          <p:sp>
            <p:nvSpPr>
              <p:cNvPr id="3" name="Freeform 2"/>
              <p:cNvSpPr/>
              <p:nvPr/>
            </p:nvSpPr>
            <p:spPr>
              <a:xfrm>
                <a:off x="1621282" y="164719"/>
                <a:ext cx="6736970" cy="1611377"/>
              </a:xfrm>
              <a:custGeom>
                <a:avLst/>
                <a:gdLst/>
                <a:ahLst/>
                <a:cxnLst/>
                <a:rect l="0" t="0" r="0" b="0"/>
                <a:pathLst>
                  <a:path w="6736970" h="1611377">
                    <a:moveTo>
                      <a:pt x="1122807" y="0"/>
                    </a:moveTo>
                    <a:lnTo>
                      <a:pt x="5725922" y="0"/>
                    </a:lnTo>
                    <a:lnTo>
                      <a:pt x="5838698" y="5461"/>
                    </a:lnTo>
                    <a:lnTo>
                      <a:pt x="6040247" y="18796"/>
                    </a:lnTo>
                    <a:lnTo>
                      <a:pt x="6231382" y="45720"/>
                    </a:lnTo>
                    <a:lnTo>
                      <a:pt x="6321171" y="58928"/>
                    </a:lnTo>
                    <a:lnTo>
                      <a:pt x="6478905" y="96647"/>
                    </a:lnTo>
                    <a:lnTo>
                      <a:pt x="6590665" y="139700"/>
                    </a:lnTo>
                    <a:lnTo>
                      <a:pt x="6647054" y="163957"/>
                    </a:lnTo>
                    <a:lnTo>
                      <a:pt x="6703441" y="212090"/>
                    </a:lnTo>
                    <a:lnTo>
                      <a:pt x="6725412" y="239141"/>
                    </a:lnTo>
                    <a:lnTo>
                      <a:pt x="6725412" y="252349"/>
                    </a:lnTo>
                    <a:lnTo>
                      <a:pt x="6736969" y="268605"/>
                    </a:lnTo>
                    <a:lnTo>
                      <a:pt x="6736969" y="1342898"/>
                    </a:lnTo>
                    <a:lnTo>
                      <a:pt x="6725412" y="1356360"/>
                    </a:lnTo>
                    <a:lnTo>
                      <a:pt x="6725412" y="1369822"/>
                    </a:lnTo>
                    <a:lnTo>
                      <a:pt x="6703441" y="1396619"/>
                    </a:lnTo>
                    <a:lnTo>
                      <a:pt x="6647054" y="1444752"/>
                    </a:lnTo>
                    <a:lnTo>
                      <a:pt x="6535293" y="1490472"/>
                    </a:lnTo>
                    <a:lnTo>
                      <a:pt x="6478905" y="1511935"/>
                    </a:lnTo>
                    <a:lnTo>
                      <a:pt x="6321171" y="1549654"/>
                    </a:lnTo>
                    <a:lnTo>
                      <a:pt x="6141593" y="1576451"/>
                    </a:lnTo>
                    <a:lnTo>
                      <a:pt x="6040247" y="1589913"/>
                    </a:lnTo>
                    <a:lnTo>
                      <a:pt x="5838698" y="1603375"/>
                    </a:lnTo>
                    <a:lnTo>
                      <a:pt x="5725922" y="1608709"/>
                    </a:lnTo>
                    <a:lnTo>
                      <a:pt x="5670423" y="1608709"/>
                    </a:lnTo>
                    <a:lnTo>
                      <a:pt x="5614035" y="1611376"/>
                    </a:lnTo>
                    <a:lnTo>
                      <a:pt x="1122807" y="1611376"/>
                    </a:lnTo>
                    <a:lnTo>
                      <a:pt x="1054989" y="1608709"/>
                    </a:lnTo>
                    <a:lnTo>
                      <a:pt x="999490" y="1608709"/>
                    </a:lnTo>
                    <a:lnTo>
                      <a:pt x="886841" y="1603375"/>
                    </a:lnTo>
                    <a:lnTo>
                      <a:pt x="685165" y="1589913"/>
                    </a:lnTo>
                    <a:lnTo>
                      <a:pt x="494030" y="1562989"/>
                    </a:lnTo>
                    <a:lnTo>
                      <a:pt x="404241" y="1549654"/>
                    </a:lnTo>
                    <a:lnTo>
                      <a:pt x="247523" y="1511935"/>
                    </a:lnTo>
                    <a:lnTo>
                      <a:pt x="134747" y="1469009"/>
                    </a:lnTo>
                    <a:lnTo>
                      <a:pt x="78359" y="1444752"/>
                    </a:lnTo>
                    <a:lnTo>
                      <a:pt x="22987" y="1396619"/>
                    </a:lnTo>
                    <a:lnTo>
                      <a:pt x="0" y="1369822"/>
                    </a:lnTo>
                    <a:lnTo>
                      <a:pt x="0" y="239141"/>
                    </a:lnTo>
                    <a:lnTo>
                      <a:pt x="22987" y="212090"/>
                    </a:lnTo>
                    <a:lnTo>
                      <a:pt x="78359" y="163957"/>
                    </a:lnTo>
                    <a:lnTo>
                      <a:pt x="191135" y="118237"/>
                    </a:lnTo>
                    <a:lnTo>
                      <a:pt x="247523" y="96647"/>
                    </a:lnTo>
                    <a:lnTo>
                      <a:pt x="404241" y="58928"/>
                    </a:lnTo>
                    <a:lnTo>
                      <a:pt x="583819" y="32258"/>
                    </a:lnTo>
                    <a:lnTo>
                      <a:pt x="685165" y="18796"/>
                    </a:lnTo>
                    <a:lnTo>
                      <a:pt x="886841" y="5461"/>
                    </a:lnTo>
                    <a:lnTo>
                      <a:pt x="999490" y="0"/>
                    </a:lnTo>
                    <a:close/>
                  </a:path>
                </a:pathLst>
              </a:custGeom>
              <a:solidFill>
                <a:srgbClr val="FFFFFF">
                  <a:alpha val="1961"/>
                </a:srgbClr>
              </a:solidFill>
              <a:ln w="38100" cap="flat" cmpd="sng" algn="ctr">
                <a:solidFill>
                  <a:srgbClr val="FFFFFF">
                    <a:alpha val="1961"/>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39700" y="2120900"/>
              <a:ext cx="1629643" cy="507831"/>
            </a:xfrm>
            <a:prstGeom prst="rect">
              <a:avLst/>
            </a:prstGeom>
            <a:noFill/>
          </p:spPr>
          <p:txBody>
            <a:bodyPr vert="horz" rtlCol="0">
              <a:spAutoFit/>
            </a:bodyPr>
            <a:lstStyle/>
            <a:p>
              <a:r>
                <a:rPr lang="en-US" sz="2700" smtClean="0">
                  <a:solidFill>
                    <a:srgbClr val="000000"/>
                  </a:solidFill>
                  <a:latin typeface="Comic Sans MS - 36"/>
                </a:rPr>
                <a:t>Prussia</a:t>
              </a:r>
              <a:endParaRPr lang="en-US" sz="2700">
                <a:solidFill>
                  <a:srgbClr val="000000"/>
                </a:solidFill>
                <a:latin typeface="Comic Sans MS - 36"/>
              </a:endParaRPr>
            </a:p>
          </p:txBody>
        </p:sp>
        <p:sp>
          <p:nvSpPr>
            <p:cNvPr id="6" name="TextBox 5"/>
            <p:cNvSpPr txBox="1"/>
            <p:nvPr/>
          </p:nvSpPr>
          <p:spPr>
            <a:xfrm>
              <a:off x="7950200" y="1803400"/>
              <a:ext cx="2209800" cy="1338828"/>
            </a:xfrm>
            <a:prstGeom prst="rect">
              <a:avLst/>
            </a:prstGeom>
            <a:noFill/>
          </p:spPr>
          <p:txBody>
            <a:bodyPr vert="horz" rtlCol="0">
              <a:spAutoFit/>
            </a:bodyPr>
            <a:lstStyle/>
            <a:p>
              <a:r>
                <a:rPr lang="en-US" sz="2700" smtClean="0">
                  <a:solidFill>
                    <a:srgbClr val="000000"/>
                  </a:solidFill>
                  <a:latin typeface="Comic Sans MS - 36"/>
                </a:rPr>
                <a:t>Southern German states</a:t>
              </a:r>
              <a:endParaRPr lang="en-US" sz="2700">
                <a:solidFill>
                  <a:srgbClr val="000000"/>
                </a:solidFill>
                <a:latin typeface="Comic Sans MS - 36"/>
              </a:endParaRPr>
            </a:p>
          </p:txBody>
        </p:sp>
        <p:sp>
          <p:nvSpPr>
            <p:cNvPr id="7" name="TextBox 6"/>
            <p:cNvSpPr txBox="1"/>
            <p:nvPr/>
          </p:nvSpPr>
          <p:spPr>
            <a:xfrm>
              <a:off x="4165600" y="4025900"/>
              <a:ext cx="571922" cy="507831"/>
            </a:xfrm>
            <a:prstGeom prst="rect">
              <a:avLst/>
            </a:prstGeom>
            <a:noFill/>
          </p:spPr>
          <p:txBody>
            <a:bodyPr vert="horz" rtlCol="0">
              <a:spAutoFit/>
            </a:bodyPr>
            <a:lstStyle/>
            <a:p>
              <a:r>
                <a:rPr lang="en-US" sz="2700" smtClean="0">
                  <a:solidFill>
                    <a:srgbClr val="000000"/>
                  </a:solidFill>
                  <a:latin typeface="Comic Sans MS - 36"/>
                </a:rPr>
                <a:t>vs</a:t>
              </a:r>
              <a:endParaRPr lang="en-US" sz="2700">
                <a:solidFill>
                  <a:srgbClr val="000000"/>
                </a:solidFill>
                <a:latin typeface="Comic Sans MS - 36"/>
              </a:endParaRPr>
            </a:p>
          </p:txBody>
        </p:sp>
      </p:grpSp>
      <p:sp>
        <p:nvSpPr>
          <p:cNvPr id="9" name="TextBox 8"/>
          <p:cNvSpPr txBox="1"/>
          <p:nvPr/>
        </p:nvSpPr>
        <p:spPr>
          <a:xfrm>
            <a:off x="63500" y="76200"/>
            <a:ext cx="10033000" cy="784830"/>
          </a:xfrm>
          <a:prstGeom prst="rect">
            <a:avLst/>
          </a:prstGeom>
          <a:noFill/>
        </p:spPr>
        <p:txBody>
          <a:bodyPr vert="horz" rtlCol="0">
            <a:spAutoFit/>
          </a:bodyPr>
          <a:lstStyle/>
          <a:p>
            <a:r>
              <a:rPr lang="en-US" sz="1500" smtClean="0">
                <a:solidFill>
                  <a:srgbClr val="000000"/>
                </a:solidFill>
                <a:latin typeface="Comic Sans MS - 20"/>
              </a:rPr>
              <a:t>Bismarck is not done, he wants everyone to join... otherwise its not true unification.  So he has to get these southern Germans to join him.  He can't force them, because we know what that would eventually lead to.  Plus, there's a religious issue here to.</a:t>
            </a:r>
            <a:endParaRPr lang="en-US" sz="1500">
              <a:solidFill>
                <a:srgbClr val="000000"/>
              </a:solidFill>
              <a:latin typeface="Comic Sans MS - 20"/>
            </a:endParaRPr>
          </a:p>
        </p:txBody>
      </p:sp>
    </p:spTree>
    <p:extLst>
      <p:ext uri="{BB962C8B-B14F-4D97-AF65-F5344CB8AC3E}">
        <p14:creationId xmlns:p14="http://schemas.microsoft.com/office/powerpoint/2010/main" val="1600101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7800" y="76200"/>
            <a:ext cx="4042303" cy="569387"/>
          </a:xfrm>
          <a:prstGeom prst="rect">
            <a:avLst/>
          </a:prstGeom>
          <a:noFill/>
        </p:spPr>
        <p:txBody>
          <a:bodyPr vert="horz" rtlCol="0">
            <a:spAutoFit/>
          </a:bodyPr>
          <a:lstStyle/>
          <a:p>
            <a:r>
              <a:rPr lang="en-US" sz="3100" smtClean="0">
                <a:solidFill>
                  <a:srgbClr val="000000"/>
                </a:solidFill>
                <a:latin typeface="Comic Sans MS - 41"/>
              </a:rPr>
              <a:t>Bismarcks Plan?</a:t>
            </a:r>
            <a:endParaRPr lang="en-US" sz="3100">
              <a:solidFill>
                <a:srgbClr val="000000"/>
              </a:solidFill>
              <a:latin typeface="Comic Sans MS - 41"/>
            </a:endParaRPr>
          </a:p>
        </p:txBody>
      </p:sp>
      <p:sp>
        <p:nvSpPr>
          <p:cNvPr id="3" name="TextBox 2"/>
          <p:cNvSpPr txBox="1"/>
          <p:nvPr/>
        </p:nvSpPr>
        <p:spPr>
          <a:xfrm>
            <a:off x="952500" y="939800"/>
            <a:ext cx="9207500" cy="923330"/>
          </a:xfrm>
          <a:prstGeom prst="rect">
            <a:avLst/>
          </a:prstGeom>
          <a:noFill/>
        </p:spPr>
        <p:txBody>
          <a:bodyPr vert="horz" rtlCol="0">
            <a:spAutoFit/>
          </a:bodyPr>
          <a:lstStyle/>
          <a:p>
            <a:r>
              <a:rPr lang="en-US" sz="2700" smtClean="0">
                <a:solidFill>
                  <a:srgbClr val="000000"/>
                </a:solidFill>
                <a:latin typeface="Comic Sans MS - 36"/>
              </a:rPr>
              <a:t>To use nationalism as a ploy to unite all of the German states against another country. So he picks a fight with...</a:t>
            </a:r>
            <a:endParaRPr lang="en-US" sz="2700">
              <a:solidFill>
                <a:srgbClr val="000000"/>
              </a:solidFill>
              <a:latin typeface="Comic Sans MS - 36"/>
            </a:endParaRPr>
          </a:p>
        </p:txBody>
      </p:sp>
      <p:grpSp>
        <p:nvGrpSpPr>
          <p:cNvPr id="6" name="Group 5"/>
          <p:cNvGrpSpPr/>
          <p:nvPr/>
        </p:nvGrpSpPr>
        <p:grpSpPr>
          <a:xfrm>
            <a:off x="4674997" y="3239897"/>
            <a:ext cx="2494408" cy="2764029"/>
            <a:chOff x="4674997" y="3239897"/>
            <a:chExt cx="2494408" cy="2764029"/>
          </a:xfrm>
        </p:grpSpPr>
        <p:sp>
          <p:nvSpPr>
            <p:cNvPr id="4" name="Freeform 3"/>
            <p:cNvSpPr/>
            <p:nvPr/>
          </p:nvSpPr>
          <p:spPr>
            <a:xfrm>
              <a:off x="4674997" y="3239897"/>
              <a:ext cx="2393697" cy="2332483"/>
            </a:xfrm>
            <a:custGeom>
              <a:avLst/>
              <a:gdLst/>
              <a:ahLst/>
              <a:cxnLst/>
              <a:rect l="0" t="0" r="0" b="0"/>
              <a:pathLst>
                <a:path w="2393697" h="2332483">
                  <a:moveTo>
                    <a:pt x="0" y="398653"/>
                  </a:moveTo>
                  <a:lnTo>
                    <a:pt x="33020" y="372491"/>
                  </a:lnTo>
                  <a:lnTo>
                    <a:pt x="100711" y="368554"/>
                  </a:lnTo>
                  <a:lnTo>
                    <a:pt x="198628" y="341630"/>
                  </a:lnTo>
                  <a:lnTo>
                    <a:pt x="274447" y="360934"/>
                  </a:lnTo>
                  <a:lnTo>
                    <a:pt x="304927" y="383540"/>
                  </a:lnTo>
                  <a:lnTo>
                    <a:pt x="336423" y="411734"/>
                  </a:lnTo>
                  <a:lnTo>
                    <a:pt x="369697" y="433705"/>
                  </a:lnTo>
                  <a:lnTo>
                    <a:pt x="493014" y="459613"/>
                  </a:lnTo>
                  <a:lnTo>
                    <a:pt x="541401" y="472059"/>
                  </a:lnTo>
                  <a:lnTo>
                    <a:pt x="580517" y="501650"/>
                  </a:lnTo>
                  <a:lnTo>
                    <a:pt x="620649" y="505079"/>
                  </a:lnTo>
                  <a:lnTo>
                    <a:pt x="651764" y="487299"/>
                  </a:lnTo>
                  <a:lnTo>
                    <a:pt x="648970" y="447294"/>
                  </a:lnTo>
                  <a:lnTo>
                    <a:pt x="631698" y="400685"/>
                  </a:lnTo>
                  <a:lnTo>
                    <a:pt x="651002" y="377444"/>
                  </a:lnTo>
                  <a:lnTo>
                    <a:pt x="655701" y="349250"/>
                  </a:lnTo>
                  <a:lnTo>
                    <a:pt x="636524" y="270256"/>
                  </a:lnTo>
                  <a:lnTo>
                    <a:pt x="644779" y="220980"/>
                  </a:lnTo>
                  <a:lnTo>
                    <a:pt x="722757" y="282702"/>
                  </a:lnTo>
                  <a:lnTo>
                    <a:pt x="744728" y="319151"/>
                  </a:lnTo>
                  <a:lnTo>
                    <a:pt x="808863" y="334899"/>
                  </a:lnTo>
                  <a:lnTo>
                    <a:pt x="882015" y="345059"/>
                  </a:lnTo>
                  <a:lnTo>
                    <a:pt x="920623" y="373253"/>
                  </a:lnTo>
                  <a:lnTo>
                    <a:pt x="959104" y="372491"/>
                  </a:lnTo>
                  <a:lnTo>
                    <a:pt x="976503" y="312928"/>
                  </a:lnTo>
                  <a:lnTo>
                    <a:pt x="1002030" y="287528"/>
                  </a:lnTo>
                  <a:lnTo>
                    <a:pt x="1059942" y="248285"/>
                  </a:lnTo>
                  <a:lnTo>
                    <a:pt x="1146175" y="243586"/>
                  </a:lnTo>
                  <a:lnTo>
                    <a:pt x="1203325" y="241681"/>
                  </a:lnTo>
                  <a:lnTo>
                    <a:pt x="1241298" y="238125"/>
                  </a:lnTo>
                  <a:lnTo>
                    <a:pt x="1268857" y="218948"/>
                  </a:lnTo>
                  <a:lnTo>
                    <a:pt x="1284732" y="157226"/>
                  </a:lnTo>
                  <a:lnTo>
                    <a:pt x="1306703" y="107823"/>
                  </a:lnTo>
                  <a:lnTo>
                    <a:pt x="1342009" y="70612"/>
                  </a:lnTo>
                  <a:lnTo>
                    <a:pt x="1373759" y="33020"/>
                  </a:lnTo>
                  <a:lnTo>
                    <a:pt x="1388110" y="10287"/>
                  </a:lnTo>
                  <a:lnTo>
                    <a:pt x="1506220" y="0"/>
                  </a:lnTo>
                  <a:lnTo>
                    <a:pt x="1526794" y="5461"/>
                  </a:lnTo>
                  <a:lnTo>
                    <a:pt x="1495806" y="29591"/>
                  </a:lnTo>
                  <a:lnTo>
                    <a:pt x="1513713" y="45339"/>
                  </a:lnTo>
                  <a:lnTo>
                    <a:pt x="1538478" y="35052"/>
                  </a:lnTo>
                  <a:lnTo>
                    <a:pt x="1572895" y="56261"/>
                  </a:lnTo>
                  <a:lnTo>
                    <a:pt x="1608201" y="109093"/>
                  </a:lnTo>
                  <a:lnTo>
                    <a:pt x="1643380" y="145415"/>
                  </a:lnTo>
                  <a:lnTo>
                    <a:pt x="1668145" y="189357"/>
                  </a:lnTo>
                  <a:lnTo>
                    <a:pt x="1675130" y="216916"/>
                  </a:lnTo>
                  <a:lnTo>
                    <a:pt x="1676400" y="241681"/>
                  </a:lnTo>
                  <a:lnTo>
                    <a:pt x="1690878" y="264922"/>
                  </a:lnTo>
                  <a:lnTo>
                    <a:pt x="1713611" y="284861"/>
                  </a:lnTo>
                  <a:lnTo>
                    <a:pt x="1728216" y="308102"/>
                  </a:lnTo>
                  <a:lnTo>
                    <a:pt x="1794256" y="311531"/>
                  </a:lnTo>
                  <a:lnTo>
                    <a:pt x="1826006" y="305308"/>
                  </a:lnTo>
                  <a:lnTo>
                    <a:pt x="1841881" y="323850"/>
                  </a:lnTo>
                  <a:lnTo>
                    <a:pt x="1844040" y="345059"/>
                  </a:lnTo>
                  <a:lnTo>
                    <a:pt x="1818513" y="358140"/>
                  </a:lnTo>
                  <a:lnTo>
                    <a:pt x="1808861" y="393192"/>
                  </a:lnTo>
                  <a:lnTo>
                    <a:pt x="1830959" y="416433"/>
                  </a:lnTo>
                  <a:lnTo>
                    <a:pt x="1886077" y="440563"/>
                  </a:lnTo>
                  <a:lnTo>
                    <a:pt x="1934972" y="445389"/>
                  </a:lnTo>
                  <a:lnTo>
                    <a:pt x="1946783" y="457708"/>
                  </a:lnTo>
                  <a:lnTo>
                    <a:pt x="2061972" y="456946"/>
                  </a:lnTo>
                  <a:lnTo>
                    <a:pt x="2094230" y="475488"/>
                  </a:lnTo>
                  <a:lnTo>
                    <a:pt x="2134362" y="509270"/>
                  </a:lnTo>
                  <a:lnTo>
                    <a:pt x="2177796" y="557149"/>
                  </a:lnTo>
                  <a:lnTo>
                    <a:pt x="2229485" y="579882"/>
                  </a:lnTo>
                  <a:lnTo>
                    <a:pt x="2321941" y="619633"/>
                  </a:lnTo>
                  <a:lnTo>
                    <a:pt x="2363851" y="638175"/>
                  </a:lnTo>
                  <a:lnTo>
                    <a:pt x="2385314" y="653923"/>
                  </a:lnTo>
                  <a:lnTo>
                    <a:pt x="2393696" y="684022"/>
                  </a:lnTo>
                  <a:lnTo>
                    <a:pt x="2321941" y="766445"/>
                  </a:lnTo>
                  <a:lnTo>
                    <a:pt x="2311527" y="796671"/>
                  </a:lnTo>
                  <a:lnTo>
                    <a:pt x="2315718" y="855599"/>
                  </a:lnTo>
                  <a:lnTo>
                    <a:pt x="2295652" y="891413"/>
                  </a:lnTo>
                  <a:lnTo>
                    <a:pt x="2295652" y="962787"/>
                  </a:lnTo>
                  <a:lnTo>
                    <a:pt x="2301875" y="979805"/>
                  </a:lnTo>
                  <a:lnTo>
                    <a:pt x="2367407" y="991616"/>
                  </a:lnTo>
                  <a:lnTo>
                    <a:pt x="2340610" y="1010158"/>
                  </a:lnTo>
                  <a:lnTo>
                    <a:pt x="2318512" y="1015619"/>
                  </a:lnTo>
                  <a:lnTo>
                    <a:pt x="2282571" y="1027938"/>
                  </a:lnTo>
                  <a:lnTo>
                    <a:pt x="2266061" y="1034161"/>
                  </a:lnTo>
                  <a:lnTo>
                    <a:pt x="2241804" y="1049147"/>
                  </a:lnTo>
                  <a:lnTo>
                    <a:pt x="2227453" y="1037590"/>
                  </a:lnTo>
                  <a:lnTo>
                    <a:pt x="2200656" y="1028700"/>
                  </a:lnTo>
                  <a:lnTo>
                    <a:pt x="2184781" y="1031367"/>
                  </a:lnTo>
                  <a:lnTo>
                    <a:pt x="2158492" y="1042289"/>
                  </a:lnTo>
                  <a:lnTo>
                    <a:pt x="2141093" y="1056767"/>
                  </a:lnTo>
                  <a:lnTo>
                    <a:pt x="2125472" y="1107440"/>
                  </a:lnTo>
                  <a:lnTo>
                    <a:pt x="2101850" y="1150112"/>
                  </a:lnTo>
                  <a:lnTo>
                    <a:pt x="2085975" y="1183767"/>
                  </a:lnTo>
                  <a:lnTo>
                    <a:pt x="2070100" y="1202944"/>
                  </a:lnTo>
                  <a:lnTo>
                    <a:pt x="2034921" y="1224915"/>
                  </a:lnTo>
                  <a:lnTo>
                    <a:pt x="1975612" y="1280541"/>
                  </a:lnTo>
                  <a:lnTo>
                    <a:pt x="1953006" y="1314831"/>
                  </a:lnTo>
                  <a:lnTo>
                    <a:pt x="1950339" y="1367663"/>
                  </a:lnTo>
                  <a:lnTo>
                    <a:pt x="1968119" y="1400556"/>
                  </a:lnTo>
                  <a:lnTo>
                    <a:pt x="1993011" y="1415542"/>
                  </a:lnTo>
                  <a:lnTo>
                    <a:pt x="2021967" y="1418971"/>
                  </a:lnTo>
                  <a:lnTo>
                    <a:pt x="2050288" y="1400556"/>
                  </a:lnTo>
                  <a:lnTo>
                    <a:pt x="2059178" y="1388110"/>
                  </a:lnTo>
                  <a:lnTo>
                    <a:pt x="2076323" y="1375791"/>
                  </a:lnTo>
                  <a:lnTo>
                    <a:pt x="2096389" y="1397762"/>
                  </a:lnTo>
                  <a:lnTo>
                    <a:pt x="2104644" y="1442466"/>
                  </a:lnTo>
                  <a:lnTo>
                    <a:pt x="2114296" y="1467104"/>
                  </a:lnTo>
                  <a:lnTo>
                    <a:pt x="2125472" y="1482217"/>
                  </a:lnTo>
                  <a:lnTo>
                    <a:pt x="2142617" y="1487678"/>
                  </a:lnTo>
                  <a:lnTo>
                    <a:pt x="2120519" y="1561211"/>
                  </a:lnTo>
                  <a:lnTo>
                    <a:pt x="2098421" y="1674241"/>
                  </a:lnTo>
                  <a:lnTo>
                    <a:pt x="2084705" y="1720215"/>
                  </a:lnTo>
                  <a:lnTo>
                    <a:pt x="2059940" y="1786890"/>
                  </a:lnTo>
                  <a:lnTo>
                    <a:pt x="2054225" y="1832737"/>
                  </a:lnTo>
                  <a:lnTo>
                    <a:pt x="2057019" y="1885061"/>
                  </a:lnTo>
                  <a:lnTo>
                    <a:pt x="2061972" y="1912493"/>
                  </a:lnTo>
                  <a:lnTo>
                    <a:pt x="2085340" y="1949577"/>
                  </a:lnTo>
                  <a:lnTo>
                    <a:pt x="2104644" y="1960372"/>
                  </a:lnTo>
                  <a:lnTo>
                    <a:pt x="2128774" y="1961134"/>
                  </a:lnTo>
                  <a:lnTo>
                    <a:pt x="2155698" y="1985899"/>
                  </a:lnTo>
                  <a:lnTo>
                    <a:pt x="2165350" y="2002409"/>
                  </a:lnTo>
                  <a:lnTo>
                    <a:pt x="2172335" y="2040128"/>
                  </a:lnTo>
                  <a:lnTo>
                    <a:pt x="2176399" y="2071751"/>
                  </a:lnTo>
                  <a:lnTo>
                    <a:pt x="2170176" y="2092960"/>
                  </a:lnTo>
                  <a:lnTo>
                    <a:pt x="1989455" y="2187067"/>
                  </a:lnTo>
                  <a:lnTo>
                    <a:pt x="1900428" y="2237613"/>
                  </a:lnTo>
                  <a:lnTo>
                    <a:pt x="1868170" y="2250694"/>
                  </a:lnTo>
                  <a:lnTo>
                    <a:pt x="1833626" y="2257679"/>
                  </a:lnTo>
                  <a:lnTo>
                    <a:pt x="1788033" y="2243836"/>
                  </a:lnTo>
                  <a:lnTo>
                    <a:pt x="1685290" y="2189734"/>
                  </a:lnTo>
                  <a:lnTo>
                    <a:pt x="1524762" y="2112772"/>
                  </a:lnTo>
                  <a:lnTo>
                    <a:pt x="1444625" y="2077212"/>
                  </a:lnTo>
                  <a:lnTo>
                    <a:pt x="1401318" y="2073021"/>
                  </a:lnTo>
                  <a:lnTo>
                    <a:pt x="1361313" y="2077847"/>
                  </a:lnTo>
                  <a:lnTo>
                    <a:pt x="1304798" y="2097024"/>
                  </a:lnTo>
                  <a:lnTo>
                    <a:pt x="1271778" y="2109978"/>
                  </a:lnTo>
                  <a:lnTo>
                    <a:pt x="1228852" y="2131949"/>
                  </a:lnTo>
                  <a:lnTo>
                    <a:pt x="1216406" y="2151253"/>
                  </a:lnTo>
                  <a:lnTo>
                    <a:pt x="1205992" y="2172462"/>
                  </a:lnTo>
                  <a:lnTo>
                    <a:pt x="1197102" y="2210308"/>
                  </a:lnTo>
                  <a:lnTo>
                    <a:pt x="1212215" y="2268601"/>
                  </a:lnTo>
                  <a:lnTo>
                    <a:pt x="1212215" y="2289175"/>
                  </a:lnTo>
                  <a:lnTo>
                    <a:pt x="1205484" y="2329053"/>
                  </a:lnTo>
                  <a:lnTo>
                    <a:pt x="1148207" y="2332482"/>
                  </a:lnTo>
                  <a:lnTo>
                    <a:pt x="1088136" y="2324100"/>
                  </a:lnTo>
                  <a:lnTo>
                    <a:pt x="1052449" y="2324100"/>
                  </a:lnTo>
                  <a:lnTo>
                    <a:pt x="1010285" y="2320798"/>
                  </a:lnTo>
                  <a:lnTo>
                    <a:pt x="971550" y="2310511"/>
                  </a:lnTo>
                  <a:lnTo>
                    <a:pt x="935101" y="2294636"/>
                  </a:lnTo>
                  <a:lnTo>
                    <a:pt x="912241" y="2276221"/>
                  </a:lnTo>
                  <a:lnTo>
                    <a:pt x="855218" y="2211705"/>
                  </a:lnTo>
                  <a:lnTo>
                    <a:pt x="817245" y="2180844"/>
                  </a:lnTo>
                  <a:lnTo>
                    <a:pt x="777748" y="2156714"/>
                  </a:lnTo>
                  <a:lnTo>
                    <a:pt x="748919" y="2153285"/>
                  </a:lnTo>
                  <a:lnTo>
                    <a:pt x="659257" y="2153920"/>
                  </a:lnTo>
                  <a:lnTo>
                    <a:pt x="592455" y="2145030"/>
                  </a:lnTo>
                  <a:lnTo>
                    <a:pt x="521970" y="2109978"/>
                  </a:lnTo>
                  <a:lnTo>
                    <a:pt x="467614" y="2078482"/>
                  </a:lnTo>
                  <a:lnTo>
                    <a:pt x="404114" y="2048256"/>
                  </a:lnTo>
                  <a:lnTo>
                    <a:pt x="347599" y="2008505"/>
                  </a:lnTo>
                  <a:lnTo>
                    <a:pt x="286258" y="1958467"/>
                  </a:lnTo>
                  <a:lnTo>
                    <a:pt x="252349" y="1922653"/>
                  </a:lnTo>
                  <a:lnTo>
                    <a:pt x="240665" y="1906905"/>
                  </a:lnTo>
                  <a:lnTo>
                    <a:pt x="240665" y="1891284"/>
                  </a:lnTo>
                  <a:lnTo>
                    <a:pt x="279273" y="1828038"/>
                  </a:lnTo>
                  <a:lnTo>
                    <a:pt x="306197" y="1773047"/>
                  </a:lnTo>
                  <a:lnTo>
                    <a:pt x="330200" y="1699006"/>
                  </a:lnTo>
                  <a:lnTo>
                    <a:pt x="361950" y="1622171"/>
                  </a:lnTo>
                  <a:lnTo>
                    <a:pt x="381381" y="1576197"/>
                  </a:lnTo>
                  <a:lnTo>
                    <a:pt x="404876" y="1518539"/>
                  </a:lnTo>
                  <a:lnTo>
                    <a:pt x="451739" y="1416304"/>
                  </a:lnTo>
                  <a:lnTo>
                    <a:pt x="485521" y="1346454"/>
                  </a:lnTo>
                  <a:lnTo>
                    <a:pt x="511048" y="1276985"/>
                  </a:lnTo>
                  <a:lnTo>
                    <a:pt x="513842" y="1224915"/>
                  </a:lnTo>
                  <a:lnTo>
                    <a:pt x="505333" y="1169162"/>
                  </a:lnTo>
                  <a:lnTo>
                    <a:pt x="461391" y="1064260"/>
                  </a:lnTo>
                  <a:lnTo>
                    <a:pt x="402082" y="940054"/>
                  </a:lnTo>
                  <a:lnTo>
                    <a:pt x="424688" y="888746"/>
                  </a:lnTo>
                  <a:lnTo>
                    <a:pt x="432435" y="844804"/>
                  </a:lnTo>
                  <a:lnTo>
                    <a:pt x="430911" y="811657"/>
                  </a:lnTo>
                  <a:lnTo>
                    <a:pt x="411607" y="762381"/>
                  </a:lnTo>
                  <a:lnTo>
                    <a:pt x="347599" y="705993"/>
                  </a:lnTo>
                  <a:lnTo>
                    <a:pt x="303403" y="680085"/>
                  </a:lnTo>
                  <a:lnTo>
                    <a:pt x="215138" y="650494"/>
                  </a:lnTo>
                  <a:lnTo>
                    <a:pt x="132461" y="601091"/>
                  </a:lnTo>
                  <a:lnTo>
                    <a:pt x="78613" y="563372"/>
                  </a:lnTo>
                  <a:lnTo>
                    <a:pt x="9652" y="513207"/>
                  </a:lnTo>
                  <a:lnTo>
                    <a:pt x="4953" y="490728"/>
                  </a:lnTo>
                  <a:lnTo>
                    <a:pt x="1397" y="431038"/>
                  </a:lnTo>
                  <a:close/>
                </a:path>
              </a:pathLst>
            </a:custGeom>
            <a:solidFill>
              <a:srgbClr val="00FF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978269" y="5634863"/>
              <a:ext cx="191136" cy="369063"/>
            </a:xfrm>
            <a:custGeom>
              <a:avLst/>
              <a:gdLst/>
              <a:ahLst/>
              <a:cxnLst/>
              <a:rect l="0" t="0" r="0" b="0"/>
              <a:pathLst>
                <a:path w="191136" h="369063">
                  <a:moveTo>
                    <a:pt x="191135" y="3937"/>
                  </a:moveTo>
                  <a:lnTo>
                    <a:pt x="170307" y="36957"/>
                  </a:lnTo>
                  <a:lnTo>
                    <a:pt x="165608" y="50038"/>
                  </a:lnTo>
                  <a:lnTo>
                    <a:pt x="157099" y="80137"/>
                  </a:lnTo>
                  <a:lnTo>
                    <a:pt x="160020" y="109093"/>
                  </a:lnTo>
                  <a:lnTo>
                    <a:pt x="171069" y="135763"/>
                  </a:lnTo>
                  <a:lnTo>
                    <a:pt x="179959" y="148082"/>
                  </a:lnTo>
                  <a:lnTo>
                    <a:pt x="187579" y="175006"/>
                  </a:lnTo>
                  <a:lnTo>
                    <a:pt x="170307" y="191262"/>
                  </a:lnTo>
                  <a:lnTo>
                    <a:pt x="141224" y="219456"/>
                  </a:lnTo>
                  <a:lnTo>
                    <a:pt x="119888" y="250317"/>
                  </a:lnTo>
                  <a:lnTo>
                    <a:pt x="106299" y="275717"/>
                  </a:lnTo>
                  <a:lnTo>
                    <a:pt x="88900" y="330581"/>
                  </a:lnTo>
                  <a:lnTo>
                    <a:pt x="84963" y="358140"/>
                  </a:lnTo>
                  <a:lnTo>
                    <a:pt x="69596" y="366268"/>
                  </a:lnTo>
                  <a:lnTo>
                    <a:pt x="50927" y="369062"/>
                  </a:lnTo>
                  <a:lnTo>
                    <a:pt x="36576" y="349758"/>
                  </a:lnTo>
                  <a:lnTo>
                    <a:pt x="28321" y="330073"/>
                  </a:lnTo>
                  <a:lnTo>
                    <a:pt x="4826" y="303149"/>
                  </a:lnTo>
                  <a:lnTo>
                    <a:pt x="0" y="277241"/>
                  </a:lnTo>
                  <a:lnTo>
                    <a:pt x="11049" y="255270"/>
                  </a:lnTo>
                  <a:lnTo>
                    <a:pt x="12446" y="235966"/>
                  </a:lnTo>
                  <a:lnTo>
                    <a:pt x="0" y="192786"/>
                  </a:lnTo>
                  <a:lnTo>
                    <a:pt x="7493" y="156972"/>
                  </a:lnTo>
                  <a:lnTo>
                    <a:pt x="2032" y="132969"/>
                  </a:lnTo>
                  <a:lnTo>
                    <a:pt x="30353" y="108331"/>
                  </a:lnTo>
                  <a:lnTo>
                    <a:pt x="55118" y="99441"/>
                  </a:lnTo>
                  <a:lnTo>
                    <a:pt x="77216" y="80137"/>
                  </a:lnTo>
                  <a:lnTo>
                    <a:pt x="117221" y="36957"/>
                  </a:lnTo>
                  <a:lnTo>
                    <a:pt x="140716" y="17780"/>
                  </a:lnTo>
                  <a:lnTo>
                    <a:pt x="164084" y="0"/>
                  </a:lnTo>
                  <a:close/>
                </a:path>
              </a:pathLst>
            </a:custGeom>
            <a:solidFill>
              <a:srgbClr val="00FF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6"/>
          <p:cNvSpPr/>
          <p:nvPr/>
        </p:nvSpPr>
        <p:spPr>
          <a:xfrm>
            <a:off x="493395" y="919861"/>
            <a:ext cx="9463406" cy="2257807"/>
          </a:xfrm>
          <a:custGeom>
            <a:avLst/>
            <a:gdLst/>
            <a:ahLst/>
            <a:cxnLst/>
            <a:rect l="0" t="0" r="0" b="0"/>
            <a:pathLst>
              <a:path w="9463406" h="2257807">
                <a:moveTo>
                  <a:pt x="0" y="0"/>
                </a:moveTo>
                <a:lnTo>
                  <a:pt x="9463405" y="0"/>
                </a:lnTo>
                <a:lnTo>
                  <a:pt x="9463405" y="2257806"/>
                </a:lnTo>
                <a:lnTo>
                  <a:pt x="0" y="225780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278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81200" y="279400"/>
            <a:ext cx="5658093" cy="600164"/>
          </a:xfrm>
          <a:prstGeom prst="rect">
            <a:avLst/>
          </a:prstGeom>
          <a:noFill/>
        </p:spPr>
        <p:txBody>
          <a:bodyPr vert="horz" rtlCol="0">
            <a:spAutoFit/>
          </a:bodyPr>
          <a:lstStyle/>
          <a:p>
            <a:r>
              <a:rPr lang="en-US" sz="3300" smtClean="0">
                <a:solidFill>
                  <a:srgbClr val="000000"/>
                </a:solidFill>
                <a:latin typeface="Comic Sans MS - 44"/>
              </a:rPr>
              <a:t>Franco-Prussian War</a:t>
            </a:r>
            <a:endParaRPr lang="en-US" sz="3300">
              <a:solidFill>
                <a:srgbClr val="000000"/>
              </a:solidFill>
              <a:latin typeface="Comic Sans MS - 44"/>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0" y="330200"/>
            <a:ext cx="10160000" cy="12361164"/>
          </a:xfrm>
          <a:prstGeom prst="rect">
            <a:avLst/>
          </a:prstGeom>
          <a:solidFill>
            <a:scrgbClr r="0" g="0" b="0">
              <a:alpha val="0"/>
            </a:scrgbClr>
          </a:solidFill>
        </p:spPr>
      </p:pic>
    </p:spTree>
    <p:extLst>
      <p:ext uri="{BB962C8B-B14F-4D97-AF65-F5344CB8AC3E}">
        <p14:creationId xmlns:p14="http://schemas.microsoft.com/office/powerpoint/2010/main" val="1334951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88900"/>
            <a:ext cx="10160000" cy="11286363"/>
          </a:xfrm>
          <a:prstGeom prst="rect">
            <a:avLst/>
          </a:prstGeom>
          <a:solidFill>
            <a:scrgbClr r="0" g="0" b="0">
              <a:alpha val="0"/>
            </a:scrgbClr>
          </a:solidFill>
        </p:spPr>
      </p:pic>
    </p:spTree>
    <p:extLst>
      <p:ext uri="{BB962C8B-B14F-4D97-AF65-F5344CB8AC3E}">
        <p14:creationId xmlns:p14="http://schemas.microsoft.com/office/powerpoint/2010/main" val="2356783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762000" y="-152400"/>
            <a:ext cx="10946384" cy="5523484"/>
          </a:xfrm>
          <a:prstGeom prst="rect">
            <a:avLst/>
          </a:prstGeom>
          <a:solidFill>
            <a:scrgbClr r="0" g="0" b="0">
              <a:alpha val="0"/>
            </a:scrgbClr>
          </a:solidFill>
        </p:spPr>
      </p:pic>
    </p:spTree>
    <p:extLst>
      <p:ext uri="{BB962C8B-B14F-4D97-AF65-F5344CB8AC3E}">
        <p14:creationId xmlns:p14="http://schemas.microsoft.com/office/powerpoint/2010/main" val="224359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19100"/>
            <a:ext cx="10160000" cy="5133213"/>
          </a:xfrm>
          <a:prstGeom prst="rect">
            <a:avLst/>
          </a:prstGeom>
          <a:solidFill>
            <a:scrgbClr r="0" g="0" b="0">
              <a:alpha val="0"/>
            </a:scrgbClr>
          </a:solidFill>
        </p:spPr>
      </p:pic>
    </p:spTree>
    <p:extLst>
      <p:ext uri="{BB962C8B-B14F-4D97-AF65-F5344CB8AC3E}">
        <p14:creationId xmlns:p14="http://schemas.microsoft.com/office/powerpoint/2010/main" val="2942985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 y="-25400"/>
            <a:ext cx="10160000" cy="9547987"/>
          </a:xfrm>
          <a:prstGeom prst="rect">
            <a:avLst/>
          </a:prstGeom>
          <a:solidFill>
            <a:scrgbClr r="0" g="0" b="0">
              <a:alpha val="0"/>
            </a:scrgbClr>
          </a:solidFill>
        </p:spPr>
      </p:pic>
    </p:spTree>
    <p:extLst>
      <p:ext uri="{BB962C8B-B14F-4D97-AF65-F5344CB8AC3E}">
        <p14:creationId xmlns:p14="http://schemas.microsoft.com/office/powerpoint/2010/main" val="1073625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24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96900" y="127000"/>
            <a:ext cx="7315200" cy="9283700"/>
          </a:xfrm>
          <a:prstGeom prst="rect">
            <a:avLst/>
          </a:prstGeom>
          <a:solidFill>
            <a:scrgbClr r="0" g="0" b="0">
              <a:alpha val="0"/>
            </a:scrgbClr>
          </a:solidFill>
        </p:spPr>
      </p:pic>
    </p:spTree>
    <p:extLst>
      <p:ext uri="{BB962C8B-B14F-4D97-AF65-F5344CB8AC3E}">
        <p14:creationId xmlns:p14="http://schemas.microsoft.com/office/powerpoint/2010/main" val="286908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6200" y="0"/>
            <a:ext cx="1551939" cy="415498"/>
          </a:xfrm>
          <a:prstGeom prst="rect">
            <a:avLst/>
          </a:prstGeom>
          <a:noFill/>
        </p:spPr>
        <p:txBody>
          <a:bodyPr vert="horz" rtlCol="0">
            <a:spAutoFit/>
          </a:bodyPr>
          <a:lstStyle/>
          <a:p>
            <a:r>
              <a:rPr lang="en-US" sz="2100" smtClean="0">
                <a:solidFill>
                  <a:srgbClr val="000000"/>
                </a:solidFill>
                <a:latin typeface="Comic Sans MS - 28"/>
              </a:rPr>
              <a:t>Sidebar:</a:t>
            </a:r>
            <a:endParaRPr lang="en-US" sz="2100">
              <a:solidFill>
                <a:srgbClr val="000000"/>
              </a:solidFill>
              <a:latin typeface="Comic Sans MS - 28"/>
            </a:endParaRPr>
          </a:p>
        </p:txBody>
      </p:sp>
      <p:sp>
        <p:nvSpPr>
          <p:cNvPr id="3" name="TextBox 2"/>
          <p:cNvSpPr txBox="1"/>
          <p:nvPr/>
        </p:nvSpPr>
        <p:spPr>
          <a:xfrm>
            <a:off x="88900" y="355600"/>
            <a:ext cx="9842500" cy="1015663"/>
          </a:xfrm>
          <a:prstGeom prst="rect">
            <a:avLst/>
          </a:prstGeom>
          <a:noFill/>
        </p:spPr>
        <p:txBody>
          <a:bodyPr vert="horz" rtlCol="0">
            <a:spAutoFit/>
          </a:bodyPr>
          <a:lstStyle/>
          <a:p>
            <a:r>
              <a:rPr lang="en-US" sz="1200" smtClean="0">
                <a:solidFill>
                  <a:srgbClr val="000000"/>
                </a:solidFill>
                <a:latin typeface="Comic Sans MS - 16"/>
              </a:rPr>
              <a:t>In December 1848, Louis-Napoleon, the nephew of Napoleon Bonaparte, won the presidential election. Four years later, Louis- Napoleon Bonaparte took the title of Emperor Napoleon III. A majority of French voters accepted this action without complaint. The French were weary of instability. They welcomed a strong ruler who would bring peace to France.</a:t>
            </a:r>
          </a:p>
          <a:p>
            <a:r>
              <a:rPr lang="en-US" sz="1200" smtClean="0">
                <a:solidFill>
                  <a:srgbClr val="000000"/>
                </a:solidFill>
                <a:latin typeface="Comic Sans MS - 16"/>
              </a:rPr>
              <a:t>As France’s emperor, Louis-Napoleon built railroads, encouraged industrialization, and promoted an ambitious program of public works. Gradually, because of Louis-Napoleon’s policies, unemployment decreased in France, and the country experienced real prosperity.</a:t>
            </a:r>
            <a:endParaRPr lang="en-US" sz="1200">
              <a:solidFill>
                <a:srgbClr val="000000"/>
              </a:solidFill>
              <a:latin typeface="Comic Sans MS - 16"/>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03200" y="2832100"/>
            <a:ext cx="4443984" cy="2640584"/>
          </a:xfrm>
          <a:prstGeom prst="rect">
            <a:avLst/>
          </a:prstGeom>
          <a:solidFill>
            <a:scrgbClr r="0" g="0" b="0">
              <a:alpha val="0"/>
            </a:scrgbClr>
          </a:solidFill>
        </p:spPr>
      </p:pic>
      <p:sp>
        <p:nvSpPr>
          <p:cNvPr id="5" name="TextBox 4"/>
          <p:cNvSpPr txBox="1"/>
          <p:nvPr/>
        </p:nvSpPr>
        <p:spPr>
          <a:xfrm>
            <a:off x="5156200" y="3162300"/>
            <a:ext cx="4749800" cy="923330"/>
          </a:xfrm>
          <a:prstGeom prst="rect">
            <a:avLst/>
          </a:prstGeom>
          <a:noFill/>
        </p:spPr>
        <p:txBody>
          <a:bodyPr vert="horz" rtlCol="0">
            <a:spAutoFit/>
          </a:bodyPr>
          <a:lstStyle/>
          <a:p>
            <a:r>
              <a:rPr lang="en-US" sz="2700" smtClean="0">
                <a:solidFill>
                  <a:srgbClr val="000000"/>
                </a:solidFill>
                <a:latin typeface="Comic Sans MS - 36"/>
              </a:rPr>
              <a:t>How does this relate to Italy?  I'll tell you...</a:t>
            </a:r>
            <a:endParaRPr lang="en-US" sz="2700">
              <a:solidFill>
                <a:srgbClr val="000000"/>
              </a:solidFill>
              <a:latin typeface="Comic Sans MS - 36"/>
            </a:endParaRPr>
          </a:p>
        </p:txBody>
      </p:sp>
    </p:spTree>
    <p:extLst>
      <p:ext uri="{BB962C8B-B14F-4D97-AF65-F5344CB8AC3E}">
        <p14:creationId xmlns:p14="http://schemas.microsoft.com/office/powerpoint/2010/main" val="56015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511800" y="-50800"/>
            <a:ext cx="4149090" cy="3869690"/>
          </a:xfrm>
          <a:prstGeom prst="rect">
            <a:avLst/>
          </a:prstGeom>
          <a:solidFill>
            <a:scrgbClr r="0" g="0" b="0">
              <a:alpha val="0"/>
            </a:scrgbClr>
          </a:solidFill>
        </p:spPr>
      </p:pic>
      <p:sp>
        <p:nvSpPr>
          <p:cNvPr id="3" name="TextBox 2"/>
          <p:cNvSpPr txBox="1"/>
          <p:nvPr/>
        </p:nvSpPr>
        <p:spPr>
          <a:xfrm>
            <a:off x="254000" y="355600"/>
            <a:ext cx="4686300" cy="1384995"/>
          </a:xfrm>
          <a:prstGeom prst="rect">
            <a:avLst/>
          </a:prstGeom>
          <a:noFill/>
        </p:spPr>
        <p:txBody>
          <a:bodyPr vert="horz" rtlCol="0">
            <a:spAutoFit/>
          </a:bodyPr>
          <a:lstStyle/>
          <a:p>
            <a:r>
              <a:rPr lang="en-US" sz="1200" smtClean="0">
                <a:solidFill>
                  <a:srgbClr val="000000"/>
                </a:solidFill>
                <a:latin typeface="Comic Sans MS - 16"/>
              </a:rPr>
              <a:t>In 1852, Sardinia’s king, Victor Emmanuel II, named Count Camillo di Cavour (kuh•VOOR) as his prime minister. Cavour was a cunning statesman who worked tirelessly to expand Piedmont-Sardinia’s power. Using skillful diplomacy and well- chosen alliances he set about gaining control of northern Italy for Sardinia.</a:t>
            </a:r>
          </a:p>
          <a:p>
            <a:r>
              <a:rPr lang="en-US" sz="1200" smtClean="0">
                <a:solidFill>
                  <a:srgbClr val="000000"/>
                </a:solidFill>
                <a:latin typeface="Comic Sans MS - 16"/>
              </a:rPr>
              <a:t>Cavour realized that the greatest roadblock to annexing northern Italy was Austria.</a:t>
            </a:r>
            <a:endParaRPr lang="en-US" sz="1200">
              <a:solidFill>
                <a:srgbClr val="000000"/>
              </a:solidFill>
              <a:latin typeface="Comic Sans MS - 16"/>
            </a:endParaRPr>
          </a:p>
        </p:txBody>
      </p:sp>
    </p:spTree>
    <p:extLst>
      <p:ext uri="{BB962C8B-B14F-4D97-AF65-F5344CB8AC3E}">
        <p14:creationId xmlns:p14="http://schemas.microsoft.com/office/powerpoint/2010/main" val="172143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30200" y="431800"/>
            <a:ext cx="8876284" cy="4329684"/>
          </a:xfrm>
          <a:prstGeom prst="rect">
            <a:avLst/>
          </a:prstGeom>
          <a:solidFill>
            <a:scrgbClr r="0" g="0" b="0">
              <a:alpha val="0"/>
            </a:scrgbClr>
          </a:solidFill>
        </p:spPr>
      </p:pic>
    </p:spTree>
    <p:extLst>
      <p:ext uri="{BB962C8B-B14F-4D97-AF65-F5344CB8AC3E}">
        <p14:creationId xmlns:p14="http://schemas.microsoft.com/office/powerpoint/2010/main" val="66135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65100"/>
            <a:ext cx="9486900" cy="877163"/>
          </a:xfrm>
          <a:prstGeom prst="rect">
            <a:avLst/>
          </a:prstGeom>
          <a:noFill/>
        </p:spPr>
        <p:txBody>
          <a:bodyPr vert="horz" rtlCol="0">
            <a:spAutoFit/>
          </a:bodyPr>
          <a:lstStyle/>
          <a:p>
            <a:r>
              <a:rPr lang="en-US" sz="1700" smtClean="0">
                <a:solidFill>
                  <a:srgbClr val="000000"/>
                </a:solidFill>
                <a:latin typeface="Comic Sans MS - 23"/>
              </a:rPr>
              <a:t>In 1858, the French emperor Napoleon III agreed to help drive Austria out of the northern Italian provinces. Cavour then provoked a war with the Austrians. A combined French- Sardinian army won two quick victories. Sardinia succeeded in taking of northern Italy, except Venetia.</a:t>
            </a:r>
            <a:endParaRPr lang="en-US" sz="1700">
              <a:solidFill>
                <a:srgbClr val="000000"/>
              </a:solidFill>
              <a:latin typeface="Comic Sans MS - 23"/>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248400" y="2108200"/>
            <a:ext cx="3680200" cy="3146800"/>
          </a:xfrm>
          <a:prstGeom prst="rect">
            <a:avLst/>
          </a:prstGeom>
          <a:solidFill>
            <a:scrgbClr r="0" g="0" b="0">
              <a:alpha val="0"/>
            </a:scrgbClr>
          </a:solidFill>
        </p:spPr>
      </p:pic>
    </p:spTree>
    <p:extLst>
      <p:ext uri="{BB962C8B-B14F-4D97-AF65-F5344CB8AC3E}">
        <p14:creationId xmlns:p14="http://schemas.microsoft.com/office/powerpoint/2010/main" val="395491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6934200" cy="7937500"/>
          </a:xfrm>
          <a:prstGeom prst="rect">
            <a:avLst/>
          </a:prstGeom>
          <a:solidFill>
            <a:scrgbClr r="0" g="0" b="0">
              <a:alpha val="0"/>
            </a:scrgbClr>
          </a:solidFill>
        </p:spPr>
      </p:pic>
    </p:spTree>
    <p:extLst>
      <p:ext uri="{BB962C8B-B14F-4D97-AF65-F5344CB8AC3E}">
        <p14:creationId xmlns:p14="http://schemas.microsoft.com/office/powerpoint/2010/main" val="1573721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805</Words>
  <Application>Microsoft Office PowerPoint</Application>
  <PresentationFormat>Custom</PresentationFormat>
  <Paragraphs>38</Paragraphs>
  <Slides>37</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37</vt:i4>
      </vt:variant>
    </vt:vector>
  </HeadingPairs>
  <TitlesOfParts>
    <vt:vector size="56" baseType="lpstr">
      <vt:lpstr>Arial</vt:lpstr>
      <vt:lpstr>Comic Sans MS - 29</vt:lpstr>
      <vt:lpstr>Calibri</vt:lpstr>
      <vt:lpstr>Comic Sans MS - 25</vt:lpstr>
      <vt:lpstr>Comic Sans MS - 67</vt:lpstr>
      <vt:lpstr>Comic Sans MS - 26</vt:lpstr>
      <vt:lpstr>Comic Sans MS - 30</vt:lpstr>
      <vt:lpstr>Comic Sans MS - 36</vt:lpstr>
      <vt:lpstr>Comic Sans MS - 28</vt:lpstr>
      <vt:lpstr>Comic Sans MS - 16</vt:lpstr>
      <vt:lpstr>Comic Sans MS - 52</vt:lpstr>
      <vt:lpstr>Comic Sans MS - 20</vt:lpstr>
      <vt:lpstr>Comic Sans MS - 22</vt:lpstr>
      <vt:lpstr>Comic Sans MS - 44</vt:lpstr>
      <vt:lpstr>Comic Sans MS - 23</vt:lpstr>
      <vt:lpstr>Comic Sans MS - 31</vt:lpstr>
      <vt:lpstr>Comic Sans MS - 24</vt:lpstr>
      <vt:lpstr>Comic Sans MS - 41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Lewis</dc:creator>
  <cp:lastModifiedBy>Brian Lewis</cp:lastModifiedBy>
  <cp:revision>1</cp:revision>
  <dcterms:created xsi:type="dcterms:W3CDTF">2015-10-26T15:54:14Z</dcterms:created>
  <dcterms:modified xsi:type="dcterms:W3CDTF">2015-10-26T15:54:20Z</dcterms:modified>
</cp:coreProperties>
</file>