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66" r:id="rId7"/>
    <p:sldId id="267" r:id="rId8"/>
    <p:sldId id="268" r:id="rId9"/>
    <p:sldId id="269" r:id="rId10"/>
    <p:sldId id="263" r:id="rId11"/>
    <p:sldId id="270" r:id="rId12"/>
    <p:sldId id="271" r:id="rId13"/>
    <p:sldId id="264" r:id="rId14"/>
    <p:sldId id="259" r:id="rId15"/>
    <p:sldId id="265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10/18/15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/>
              <a:t>Quaestio</a:t>
            </a:r>
            <a:r>
              <a:rPr lang="en-US" sz="3600" dirty="0"/>
              <a:t>: Why were capitalism and socialism both appealing ideologies for different sectors of society?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2726" y="2819400"/>
            <a:ext cx="4091273" cy="4038600"/>
          </a:xfrm>
        </p:spPr>
        <p:txBody>
          <a:bodyPr>
            <a:normAutofit fontScale="92500"/>
          </a:bodyPr>
          <a:lstStyle/>
          <a:p>
            <a:r>
              <a:rPr lang="en-US" b="1" u="sng" dirty="0" err="1" smtClean="0"/>
              <a:t>Nunc</a:t>
            </a:r>
            <a:r>
              <a:rPr lang="en-US" b="1" u="sng" dirty="0" smtClean="0"/>
              <a:t> Agenda</a:t>
            </a:r>
            <a:r>
              <a:rPr lang="en-US" dirty="0" smtClean="0"/>
              <a:t>: Complete the remaining questions on your “Growing and Changing Industrial World” reading and prepare to discuss it.</a:t>
            </a:r>
            <a:endParaRPr lang="en-US" dirty="0"/>
          </a:p>
        </p:txBody>
      </p:sp>
      <p:pic>
        <p:nvPicPr>
          <p:cNvPr id="4" name="Picture 3" descr="Screen Shot 2015-10-18 at 6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90" y="2819400"/>
            <a:ext cx="5294616" cy="38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Changes to Labor Disrupt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6236"/>
            <a:ext cx="4562048" cy="49850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Living </a:t>
            </a:r>
            <a:r>
              <a:rPr lang="en-US" dirty="0"/>
              <a:t>conditions in rapidly growing unplanned cities were literally out of control</a:t>
            </a:r>
          </a:p>
          <a:p>
            <a:pPr lvl="1"/>
            <a:r>
              <a:rPr lang="en-US" sz="2800" dirty="0"/>
              <a:t>Slums, overcrowded and dirty areas of cities, became homes to the poor and jobless</a:t>
            </a:r>
          </a:p>
          <a:p>
            <a:pPr lvl="1"/>
            <a:r>
              <a:rPr lang="en-US" sz="2800" dirty="0"/>
              <a:t>Many lived in one-room tenements, poorly constructed apartments without running water or sewage systems</a:t>
            </a:r>
          </a:p>
          <a:p>
            <a:pPr lvl="1"/>
            <a:r>
              <a:rPr lang="en-US" sz="2800" dirty="0"/>
              <a:t>Pollution from factories and mines as well as from garbage and human waste contaminated rivers and spread disease</a:t>
            </a:r>
          </a:p>
        </p:txBody>
      </p:sp>
      <p:pic>
        <p:nvPicPr>
          <p:cNvPr id="4" name="Picture 3" descr="ancoats-in-the-1870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r="20640"/>
          <a:stretch/>
        </p:blipFill>
        <p:spPr>
          <a:xfrm>
            <a:off x="5019247" y="1948572"/>
            <a:ext cx="3914097" cy="43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4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young_boy_sits_over_an_open_sewer_in_the_Kibera_slum,_Nairo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7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3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bera_Slum_Railway_Tracks_Nairobi_Kenya_July_2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The Appeal of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6236"/>
            <a:ext cx="4521733" cy="49850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Capitalism</a:t>
            </a:r>
            <a:r>
              <a:rPr lang="en-US" dirty="0"/>
              <a:t>: Economic philosophy developed in the enlightenment to challenge mercantilism</a:t>
            </a:r>
          </a:p>
          <a:p>
            <a:pPr lvl="0"/>
            <a:r>
              <a:rPr lang="en-US" dirty="0"/>
              <a:t>Instead of high </a:t>
            </a:r>
            <a:r>
              <a:rPr lang="en-US" b="1" dirty="0"/>
              <a:t>tariffs</a:t>
            </a:r>
            <a:r>
              <a:rPr lang="en-US" dirty="0"/>
              <a:t> to encourage export over import, Capitalists believed </a:t>
            </a:r>
            <a:r>
              <a:rPr lang="en-US" b="1" dirty="0"/>
              <a:t>free trade </a:t>
            </a:r>
            <a:r>
              <a:rPr lang="en-US" dirty="0"/>
              <a:t>was best</a:t>
            </a:r>
          </a:p>
          <a:p>
            <a:pPr lvl="0"/>
            <a:r>
              <a:rPr lang="en-US" b="1" dirty="0"/>
              <a:t>Adam Smith</a:t>
            </a:r>
            <a:r>
              <a:rPr lang="en-US" dirty="0"/>
              <a:t>: Father of Capitalism, wrote in </a:t>
            </a:r>
            <a:r>
              <a:rPr lang="en-US" i="1" dirty="0"/>
              <a:t>The Wealth of Nations</a:t>
            </a:r>
            <a:r>
              <a:rPr lang="en-US" dirty="0"/>
              <a:t> about the “</a:t>
            </a:r>
            <a:r>
              <a:rPr lang="en-US" b="1" dirty="0"/>
              <a:t>natural laws</a:t>
            </a:r>
            <a:r>
              <a:rPr lang="en-US" dirty="0"/>
              <a:t>” of economics, which should be left alone to work naturally as the “</a:t>
            </a:r>
            <a:r>
              <a:rPr lang="en-US" b="1" dirty="0"/>
              <a:t>invisible hand</a:t>
            </a:r>
            <a:r>
              <a:rPr lang="en-US" dirty="0"/>
              <a:t>” of the </a:t>
            </a:r>
            <a:r>
              <a:rPr lang="en-US" dirty="0" smtClean="0"/>
              <a:t>market</a:t>
            </a:r>
            <a:endParaRPr lang="en-US" dirty="0"/>
          </a:p>
        </p:txBody>
      </p:sp>
      <p:pic>
        <p:nvPicPr>
          <p:cNvPr id="4" name="Picture 3" descr="visibleh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70" y="1814019"/>
            <a:ext cx="4143130" cy="46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The Appeal of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5" y="1646236"/>
            <a:ext cx="4836695" cy="4985011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800" u="sng" dirty="0" smtClean="0"/>
              <a:t>the </a:t>
            </a:r>
            <a:r>
              <a:rPr lang="en-US" sz="2800" u="sng" dirty="0"/>
              <a:t>law of self-</a:t>
            </a:r>
            <a:r>
              <a:rPr lang="en-US" sz="2800" u="sng" dirty="0" smtClean="0"/>
              <a:t>interest</a:t>
            </a:r>
            <a:r>
              <a:rPr lang="en-US" sz="2800" dirty="0" smtClean="0"/>
              <a:t>: People </a:t>
            </a:r>
            <a:r>
              <a:rPr lang="en-US" sz="2800" dirty="0"/>
              <a:t>work for their own good.</a:t>
            </a:r>
          </a:p>
          <a:p>
            <a:pPr lvl="1"/>
            <a:r>
              <a:rPr lang="en-US" sz="2800" u="sng" dirty="0"/>
              <a:t>the law of </a:t>
            </a:r>
            <a:r>
              <a:rPr lang="en-US" sz="2800" u="sng" dirty="0" smtClean="0"/>
              <a:t>competition</a:t>
            </a:r>
            <a:r>
              <a:rPr lang="en-US" sz="2800" dirty="0" smtClean="0"/>
              <a:t>: Competition </a:t>
            </a:r>
            <a:r>
              <a:rPr lang="en-US" sz="2800" dirty="0"/>
              <a:t>forces people to make a better product.</a:t>
            </a:r>
          </a:p>
          <a:p>
            <a:pPr lvl="1"/>
            <a:r>
              <a:rPr lang="en-US" sz="2800" u="sng" dirty="0"/>
              <a:t>the law of supply and </a:t>
            </a:r>
            <a:r>
              <a:rPr lang="en-US" sz="2800" u="sng" dirty="0" smtClean="0"/>
              <a:t>demand</a:t>
            </a:r>
            <a:r>
              <a:rPr lang="en-US" sz="2800" dirty="0" smtClean="0"/>
              <a:t>: Enough supply of goods </a:t>
            </a:r>
            <a:r>
              <a:rPr lang="en-US" sz="2800" dirty="0"/>
              <a:t>would be produced at the lowest possible price to meet demand in a market economy.</a:t>
            </a:r>
          </a:p>
          <a:p>
            <a:pPr lvl="0"/>
            <a:r>
              <a:rPr lang="en-US" dirty="0"/>
              <a:t>In other words, if producers had to compete against each other for business, they would have to keep quality high and prices low, which benefitted the consumer</a:t>
            </a:r>
          </a:p>
        </p:txBody>
      </p:sp>
      <p:pic>
        <p:nvPicPr>
          <p:cNvPr id="4" name="Picture 3" descr="Adam-Smith-IHB-News™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" y="1646236"/>
            <a:ext cx="3429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1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The Appeal of Socialism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6236"/>
            <a:ext cx="4380629" cy="49850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“Laissez Faire” </a:t>
            </a:r>
            <a:r>
              <a:rPr lang="en-US" dirty="0" smtClean="0"/>
              <a:t>(Let It Be) approach </a:t>
            </a:r>
            <a:r>
              <a:rPr lang="en-US" dirty="0"/>
              <a:t>of Free Market Capitalism predicted benefit for the producer and the consumer, but failed to consider the worker who was exploited by the producer</a:t>
            </a:r>
          </a:p>
          <a:p>
            <a:pPr lvl="1"/>
            <a:r>
              <a:rPr lang="en-US" sz="2800" dirty="0"/>
              <a:t>Pay low wages to keep prices low</a:t>
            </a:r>
          </a:p>
          <a:p>
            <a:pPr lvl="1"/>
            <a:r>
              <a:rPr lang="en-US" sz="2800" dirty="0"/>
              <a:t>Demand longer hours to increase production</a:t>
            </a:r>
          </a:p>
          <a:p>
            <a:pPr lvl="1"/>
            <a:r>
              <a:rPr lang="en-US" sz="2800" dirty="0" smtClean="0"/>
              <a:t>Oppose labor </a:t>
            </a:r>
            <a:r>
              <a:rPr lang="en-US" sz="2800" dirty="0"/>
              <a:t>organization </a:t>
            </a:r>
            <a:r>
              <a:rPr lang="en-US" sz="2800" dirty="0" smtClean="0"/>
              <a:t>and regulation to </a:t>
            </a:r>
            <a:r>
              <a:rPr lang="en-US" sz="2800" dirty="0"/>
              <a:t>protect </a:t>
            </a:r>
            <a:r>
              <a:rPr lang="en-US" sz="2800" dirty="0" smtClean="0"/>
              <a:t>profits</a:t>
            </a:r>
            <a:endParaRPr lang="en-US" sz="2800" dirty="0"/>
          </a:p>
        </p:txBody>
      </p:sp>
      <p:pic>
        <p:nvPicPr>
          <p:cNvPr id="4" name="Picture 3" descr="152842_6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6"/>
          <a:stretch/>
        </p:blipFill>
        <p:spPr>
          <a:xfrm>
            <a:off x="4978932" y="1396536"/>
            <a:ext cx="4165068" cy="54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1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The Appeal of Socialism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5" y="1646236"/>
            <a:ext cx="5079720" cy="49850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Socialism </a:t>
            </a:r>
            <a:r>
              <a:rPr lang="en-US" dirty="0"/>
              <a:t>denounced Capitalism for creating such conditions, and insisted on change</a:t>
            </a:r>
          </a:p>
          <a:p>
            <a:pPr lvl="1"/>
            <a:r>
              <a:rPr lang="en-US" sz="2800" dirty="0"/>
              <a:t>Emphasized equality and cooperation instead of dominance and exploitation</a:t>
            </a:r>
          </a:p>
          <a:p>
            <a:pPr lvl="1"/>
            <a:r>
              <a:rPr lang="en-US" sz="2800" dirty="0"/>
              <a:t>Believed that the factors of production should be owned collectively by the public</a:t>
            </a:r>
          </a:p>
          <a:p>
            <a:pPr lvl="1"/>
            <a:r>
              <a:rPr lang="en-US" sz="2800" dirty="0"/>
              <a:t>Thought that the government should control the economy rather than the invisible hand </a:t>
            </a:r>
          </a:p>
          <a:p>
            <a:pPr lvl="1"/>
            <a:r>
              <a:rPr lang="en-US" sz="2800" dirty="0"/>
              <a:t>Advocated extending the right to vote to more people in society</a:t>
            </a:r>
          </a:p>
          <a:p>
            <a:pPr lvl="1"/>
            <a:r>
              <a:rPr lang="en-US" sz="2800" dirty="0" smtClean="0"/>
              <a:t>Moderate Socialists </a:t>
            </a:r>
            <a:r>
              <a:rPr lang="en-US" sz="2800" dirty="0"/>
              <a:t>called for reform, </a:t>
            </a:r>
            <a:r>
              <a:rPr lang="en-US" sz="2800" dirty="0" smtClean="0"/>
              <a:t>Communists </a:t>
            </a:r>
            <a:r>
              <a:rPr lang="en-US" sz="2800" dirty="0"/>
              <a:t>called for revolution</a:t>
            </a:r>
          </a:p>
        </p:txBody>
      </p:sp>
      <p:pic>
        <p:nvPicPr>
          <p:cNvPr id="4" name="Picture 3" descr="SocialismNo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6" y="1646236"/>
            <a:ext cx="3586467" cy="47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5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It Began With Coal and </a:t>
            </a:r>
            <a:r>
              <a:rPr lang="en-US" dirty="0" smtClean="0">
                <a:effectLst/>
              </a:rPr>
              <a:t>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118580" cy="49850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Factors of Production </a:t>
            </a:r>
            <a:r>
              <a:rPr lang="en-US" dirty="0"/>
              <a:t>= Land (resources) Labor (workers) Capital (money)</a:t>
            </a:r>
          </a:p>
          <a:p>
            <a:pPr lvl="0"/>
            <a:r>
              <a:rPr lang="en-US" dirty="0"/>
              <a:t>Abundant in Britain, </a:t>
            </a:r>
            <a:r>
              <a:rPr lang="en-US" b="1" dirty="0"/>
              <a:t>coal</a:t>
            </a:r>
            <a:r>
              <a:rPr lang="en-US" dirty="0"/>
              <a:t> began to be used as a cheap fuel to replace wood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Steam </a:t>
            </a:r>
            <a:r>
              <a:rPr lang="en-US" b="1" dirty="0" smtClean="0"/>
              <a:t>Engine </a:t>
            </a:r>
            <a:r>
              <a:rPr lang="en-US" dirty="0"/>
              <a:t>was developed to pump water out of flooded mines, but once improved by </a:t>
            </a:r>
            <a:r>
              <a:rPr lang="en-US" b="1" dirty="0"/>
              <a:t>James Watt </a:t>
            </a:r>
            <a:r>
              <a:rPr lang="en-US" dirty="0"/>
              <a:t>in 1765, it became the new way of generating power, and it ran on coal. </a:t>
            </a:r>
            <a:r>
              <a:rPr lang="en-US" b="1" dirty="0"/>
              <a:t>Iron</a:t>
            </a:r>
            <a:r>
              <a:rPr lang="en-US" dirty="0"/>
              <a:t>, also plentiful in Britain, was required to build the machine, as well as many more that would come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5-10-18 at 10.5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80" y="1523900"/>
            <a:ext cx="4205383" cy="53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9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It Began With Coal and </a:t>
            </a:r>
            <a:r>
              <a:rPr lang="en-US" dirty="0" smtClean="0">
                <a:effectLst/>
              </a:rPr>
              <a:t>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774" y="1646236"/>
            <a:ext cx="3971050" cy="49850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Steam </a:t>
            </a:r>
            <a:r>
              <a:rPr lang="en-US" dirty="0"/>
              <a:t>power went on to power factory machinery, </a:t>
            </a:r>
            <a:r>
              <a:rPr lang="en-US" b="1" dirty="0"/>
              <a:t>steam-powered trains </a:t>
            </a:r>
            <a:r>
              <a:rPr lang="en-US" dirty="0"/>
              <a:t>(Richard Trevithick, 1802), and </a:t>
            </a:r>
            <a:r>
              <a:rPr lang="en-US" b="1" dirty="0"/>
              <a:t>steamships</a:t>
            </a:r>
            <a:r>
              <a:rPr lang="en-US" dirty="0"/>
              <a:t> (Robert Fulton, 1807)</a:t>
            </a:r>
          </a:p>
          <a:p>
            <a:pPr lvl="0"/>
            <a:r>
              <a:rPr lang="en-US" dirty="0"/>
              <a:t>However, Britain also had abundance of </a:t>
            </a:r>
            <a:r>
              <a:rPr lang="en-US" b="1" dirty="0"/>
              <a:t>capital</a:t>
            </a:r>
            <a:r>
              <a:rPr lang="en-US" dirty="0"/>
              <a:t>, or money for investment, thanks to mercantile wealth generated from exploiting its colonial possessions</a:t>
            </a:r>
          </a:p>
          <a:p>
            <a:pPr lvl="0"/>
            <a:r>
              <a:rPr lang="en-US" dirty="0"/>
              <a:t>By the mid-1800s, other nations were industrializing, especially Germany and the </a:t>
            </a:r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5" name="Picture 4" descr="03_steamlocomot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96536"/>
            <a:ext cx="4347842" cy="3330447"/>
          </a:xfrm>
          <a:prstGeom prst="rect">
            <a:avLst/>
          </a:prstGeom>
        </p:spPr>
      </p:pic>
      <p:pic>
        <p:nvPicPr>
          <p:cNvPr id="4" name="Picture 3" descr="Princess_Sophia_(steamship)_ca_1912)_cropp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7"/>
          <a:stretch/>
        </p:blipFill>
        <p:spPr>
          <a:xfrm>
            <a:off x="457200" y="4355594"/>
            <a:ext cx="4347842" cy="23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4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Changes to Labor Disrupt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6236"/>
            <a:ext cx="4138737" cy="49850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Industrialization led to </a:t>
            </a:r>
            <a:r>
              <a:rPr lang="en-US" b="1" dirty="0"/>
              <a:t>Urbanization</a:t>
            </a:r>
            <a:r>
              <a:rPr lang="en-US" dirty="0"/>
              <a:t>, or the growth of cities, due to peasant farmers leaving their land and moving to cities to work in factories and coal mines</a:t>
            </a:r>
          </a:p>
          <a:p>
            <a:pPr lvl="0"/>
            <a:r>
              <a:rPr lang="en-US" dirty="0"/>
              <a:t>Traditional economic institutions like </a:t>
            </a:r>
            <a:r>
              <a:rPr lang="en-US" b="1" dirty="0"/>
              <a:t>craft guilds</a:t>
            </a:r>
            <a:r>
              <a:rPr lang="en-US" dirty="0"/>
              <a:t>, which trained artisans to produce specialized goods, and </a:t>
            </a:r>
            <a:r>
              <a:rPr lang="en-US" b="1" dirty="0"/>
              <a:t>cottage indu</a:t>
            </a:r>
            <a:r>
              <a:rPr lang="en-US" dirty="0"/>
              <a:t>stries, which employed peasants to produce textiles at home, became </a:t>
            </a:r>
            <a:r>
              <a:rPr lang="en-US" b="1" dirty="0"/>
              <a:t>obsolete</a:t>
            </a:r>
            <a:r>
              <a:rPr lang="en-US" dirty="0"/>
              <a:t> (outdated, useless), unable to compete with the productivity of </a:t>
            </a:r>
            <a:r>
              <a:rPr lang="en-US" dirty="0" smtClean="0"/>
              <a:t>factories</a:t>
            </a:r>
            <a:endParaRPr lang="en-US" dirty="0"/>
          </a:p>
        </p:txBody>
      </p:sp>
      <p:pic>
        <p:nvPicPr>
          <p:cNvPr id="4" name="Picture 3" descr="3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73" y="1605924"/>
            <a:ext cx="3853853" cy="49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Changes to Labor Disrupt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671" y="1646236"/>
            <a:ext cx="4112153" cy="49850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Working </a:t>
            </a:r>
            <a:r>
              <a:rPr lang="en-US" dirty="0"/>
              <a:t>conditions in factories were dangerous and exploitative, requiring long hours for little pay</a:t>
            </a:r>
          </a:p>
          <a:p>
            <a:pPr lvl="0"/>
            <a:r>
              <a:rPr lang="en-US" dirty="0"/>
              <a:t>Mine workers had even worse conditions</a:t>
            </a:r>
          </a:p>
          <a:p>
            <a:pPr lvl="1"/>
            <a:r>
              <a:rPr lang="en-US" sz="2800" dirty="0"/>
              <a:t>worked in darkness with coal dust in their lungs</a:t>
            </a:r>
          </a:p>
          <a:p>
            <a:pPr lvl="1"/>
            <a:r>
              <a:rPr lang="en-US" sz="2800" dirty="0"/>
              <a:t>faced dangers of flooding, collapse, or explosion</a:t>
            </a:r>
          </a:p>
          <a:p>
            <a:pPr lvl="1"/>
            <a:r>
              <a:rPr lang="en-US" sz="2800" dirty="0"/>
              <a:t>young children hauled coal carts strapped to their waists causing permanent </a:t>
            </a:r>
            <a:r>
              <a:rPr lang="en-US" sz="2800" dirty="0" smtClean="0"/>
              <a:t>deformities</a:t>
            </a:r>
            <a:endParaRPr lang="en-US" sz="2800" dirty="0"/>
          </a:p>
        </p:txBody>
      </p:sp>
      <p:pic>
        <p:nvPicPr>
          <p:cNvPr id="5" name="Picture 4" descr="50123a29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286"/>
            <a:ext cx="4817671" cy="3231051"/>
          </a:xfrm>
          <a:prstGeom prst="rect">
            <a:avLst/>
          </a:prstGeom>
        </p:spPr>
      </p:pic>
      <p:pic>
        <p:nvPicPr>
          <p:cNvPr id="4" name="Picture 3" descr="110901071705-child-labor-coal-mines-story-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1732"/>
            <a:ext cx="4817671" cy="27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3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_girl_put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" y="1350436"/>
            <a:ext cx="9140715" cy="40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w10737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653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2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15"/>
            <a:ext cx="9144000" cy="61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2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l_mine_girl_wor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10"/>
            <a:ext cx="9144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4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809</TotalTime>
  <Words>705</Words>
  <Application>Microsoft Macintosh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Quaestio: Why were capitalism and socialism both appealing ideologies for different sectors of society?</vt:lpstr>
      <vt:lpstr>It Began With Coal and Capital</vt:lpstr>
      <vt:lpstr>It Began With Coal and Capital</vt:lpstr>
      <vt:lpstr>Changes to Labor Disrupt Society</vt:lpstr>
      <vt:lpstr>Changes to Labor Disrupt Society</vt:lpstr>
      <vt:lpstr>PowerPoint Presentation</vt:lpstr>
      <vt:lpstr>PowerPoint Presentation</vt:lpstr>
      <vt:lpstr>PowerPoint Presentation</vt:lpstr>
      <vt:lpstr>PowerPoint Presentation</vt:lpstr>
      <vt:lpstr>Changes to Labor Disrupt Society</vt:lpstr>
      <vt:lpstr>PowerPoint Presentation</vt:lpstr>
      <vt:lpstr>PowerPoint Presentation</vt:lpstr>
      <vt:lpstr>The Appeal of Capitalism</vt:lpstr>
      <vt:lpstr>The Appeal of Capitalism</vt:lpstr>
      <vt:lpstr>The Appeal of Socialism</vt:lpstr>
      <vt:lpstr>The Appeal of Socialism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Quaestio: Why were capitalism and socialism both appealing ideologies for different sectors of society?</dc:title>
  <dc:creator>Peter Casey</dc:creator>
  <cp:lastModifiedBy>Peter Casey</cp:lastModifiedBy>
  <cp:revision>9</cp:revision>
  <dcterms:created xsi:type="dcterms:W3CDTF">2015-10-19T01:54:40Z</dcterms:created>
  <dcterms:modified xsi:type="dcterms:W3CDTF">2015-10-19T15:24:05Z</dcterms:modified>
</cp:coreProperties>
</file>